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7" r:id="rId2"/>
    <p:sldId id="256" r:id="rId3"/>
    <p:sldId id="257" r:id="rId4"/>
    <p:sldId id="258" r:id="rId5"/>
    <p:sldId id="259" r:id="rId6"/>
    <p:sldId id="293" r:id="rId7"/>
    <p:sldId id="274" r:id="rId8"/>
    <p:sldId id="275" r:id="rId9"/>
    <p:sldId id="272" r:id="rId10"/>
    <p:sldId id="260" r:id="rId11"/>
    <p:sldId id="261" r:id="rId12"/>
    <p:sldId id="263" r:id="rId13"/>
    <p:sldId id="278" r:id="rId14"/>
    <p:sldId id="279" r:id="rId15"/>
    <p:sldId id="280" r:id="rId16"/>
    <p:sldId id="281" r:id="rId17"/>
    <p:sldId id="290" r:id="rId18"/>
    <p:sldId id="288" r:id="rId19"/>
    <p:sldId id="289" r:id="rId20"/>
    <p:sldId id="262" r:id="rId21"/>
    <p:sldId id="283" r:id="rId22"/>
    <p:sldId id="284" r:id="rId23"/>
    <p:sldId id="285" r:id="rId24"/>
    <p:sldId id="286" r:id="rId25"/>
    <p:sldId id="291" r:id="rId26"/>
    <p:sldId id="282" r:id="rId27"/>
    <p:sldId id="292" r:id="rId28"/>
    <p:sldId id="276" r:id="rId29"/>
    <p:sldId id="277"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8" d="100"/>
          <a:sy n="148" d="100"/>
        </p:scale>
        <p:origin x="-154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EAA7FB-BDAE-6F49-846B-EF4940910406}" type="datetimeFigureOut">
              <a:rPr lang="en-US" smtClean="0"/>
              <a:t>04/05/17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F844A-DE74-BA4B-B6D9-4AC21DD3EEEE}" type="slidenum">
              <a:rPr lang="en-US" smtClean="0"/>
              <a:t>‹#›</a:t>
            </a:fld>
            <a:endParaRPr lang="en-US"/>
          </a:p>
        </p:txBody>
      </p:sp>
    </p:spTree>
    <p:extLst>
      <p:ext uri="{BB962C8B-B14F-4D97-AF65-F5344CB8AC3E}">
        <p14:creationId xmlns:p14="http://schemas.microsoft.com/office/powerpoint/2010/main" val="4204582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Charles</a:t>
            </a:r>
            <a:r>
              <a:rPr lang="en-US" baseline="0" dirty="0" smtClean="0"/>
              <a:t> Joseph </a:t>
            </a:r>
            <a:r>
              <a:rPr lang="en-US" baseline="0" dirty="0" err="1" smtClean="0"/>
              <a:t>Minard’s</a:t>
            </a:r>
            <a:r>
              <a:rPr lang="en-US" baseline="0" dirty="0" smtClean="0"/>
              <a:t> flow map (1869) of Napoleon’s march on Moscow of 1812. The direction of the army’s travel is </a:t>
            </a:r>
            <a:r>
              <a:rPr lang="en-US" baseline="0" dirty="0" err="1" smtClean="0"/>
              <a:t>colour</a:t>
            </a:r>
            <a:r>
              <a:rPr lang="en-US" baseline="0" dirty="0" smtClean="0"/>
              <a:t> coded the number of troops is given by the width of the brown then black line, which also gives there position on the map. The map is famous for integrating lots of different variables in one view.</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a:t>
            </a:fld>
            <a:endParaRPr lang="en-US"/>
          </a:p>
        </p:txBody>
      </p:sp>
    </p:spTree>
    <p:extLst>
      <p:ext uri="{BB962C8B-B14F-4D97-AF65-F5344CB8AC3E}">
        <p14:creationId xmlns:p14="http://schemas.microsoft.com/office/powerpoint/2010/main" val="645199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Retinal Properties (from </a:t>
            </a:r>
            <a:r>
              <a:rPr lang="en-US" dirty="0" err="1" smtClean="0"/>
              <a:t>Bertin</a:t>
            </a:r>
            <a:r>
              <a:rPr lang="en-US" dirty="0" smtClean="0"/>
              <a:t>, figures from Card, 2007) 6 retinal</a:t>
            </a:r>
            <a:r>
              <a:rPr lang="en-US" baseline="0" dirty="0" smtClean="0"/>
              <a:t> properties – to which the eye is sensitive independent of position- plus position, show according to whether they are good for expressing the extent of a scale (extent) or just for differentiating marks (differential).  Card &amp; </a:t>
            </a:r>
            <a:r>
              <a:rPr lang="en-US" baseline="0" dirty="0" err="1" smtClean="0"/>
              <a:t>Mackinlay</a:t>
            </a:r>
            <a:r>
              <a:rPr lang="en-US" baseline="0" dirty="0" smtClean="0"/>
              <a:t> add Connection and Enclosure as retinal properties</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11</a:t>
            </a:fld>
            <a:endParaRPr lang="en-US"/>
          </a:p>
        </p:txBody>
      </p:sp>
    </p:spTree>
    <p:extLst>
      <p:ext uri="{BB962C8B-B14F-4D97-AF65-F5344CB8AC3E}">
        <p14:creationId xmlns:p14="http://schemas.microsoft.com/office/powerpoint/2010/main" val="485775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Card and </a:t>
            </a:r>
            <a:r>
              <a:rPr lang="en-US" dirty="0" err="1" smtClean="0"/>
              <a:t>Mackinlay</a:t>
            </a:r>
            <a:r>
              <a:rPr lang="en-US" baseline="0" dirty="0" smtClean="0"/>
              <a:t> propose to diagram any particular Info Vis.  The top row is typically the “case variable” and the value variables are given below.</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12</a:t>
            </a:fld>
            <a:endParaRPr lang="en-US"/>
          </a:p>
        </p:txBody>
      </p:sp>
    </p:spTree>
    <p:extLst>
      <p:ext uri="{BB962C8B-B14F-4D97-AF65-F5344CB8AC3E}">
        <p14:creationId xmlns:p14="http://schemas.microsoft.com/office/powerpoint/2010/main" val="160541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a:t>
            </a:r>
            <a:r>
              <a:rPr lang="en-US" baseline="0" dirty="0" smtClean="0"/>
              <a:t>: An important TYPE: Visualizations as indexes/access mechanisms. The Y axis here is some overall rating.</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13</a:t>
            </a:fld>
            <a:endParaRPr lang="en-US"/>
          </a:p>
        </p:txBody>
      </p:sp>
    </p:spTree>
    <p:extLst>
      <p:ext uri="{BB962C8B-B14F-4D97-AF65-F5344CB8AC3E}">
        <p14:creationId xmlns:p14="http://schemas.microsoft.com/office/powerpoint/2010/main" val="3706773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 we see a filtered view in which only some </a:t>
            </a:r>
            <a:r>
              <a:rPr lang="en-US" baseline="0" dirty="0" err="1" smtClean="0"/>
              <a:t>fims</a:t>
            </a:r>
            <a:r>
              <a:rPr lang="en-US" baseline="0" dirty="0" smtClean="0"/>
              <a:t> are shown – those in which Sean Connery appears.</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14</a:t>
            </a:fld>
            <a:endParaRPr lang="en-US"/>
          </a:p>
        </p:txBody>
      </p:sp>
    </p:spTree>
    <p:extLst>
      <p:ext uri="{BB962C8B-B14F-4D97-AF65-F5344CB8AC3E}">
        <p14:creationId xmlns:p14="http://schemas.microsoft.com/office/powerpoint/2010/main" val="399138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drilled </a:t>
            </a:r>
            <a:r>
              <a:rPr lang="en-US" dirty="0" err="1" smtClean="0"/>
              <a:t>downinfo</a:t>
            </a:r>
            <a:r>
              <a:rPr lang="en-US" dirty="0" smtClean="0"/>
              <a:t> on one particular film.</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15</a:t>
            </a:fld>
            <a:endParaRPr lang="en-US"/>
          </a:p>
        </p:txBody>
      </p:sp>
    </p:spTree>
    <p:extLst>
      <p:ext uri="{BB962C8B-B14F-4D97-AF65-F5344CB8AC3E}">
        <p14:creationId xmlns:p14="http://schemas.microsoft.com/office/powerpoint/2010/main" val="1658979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filter (&gt;) in F shows that sliders and radio buttons filter which films are shown in scatter plot. The up-arrow indicates which variables can  control filter and the w column which device in each case (not all variables are shown)</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16</a:t>
            </a:fld>
            <a:endParaRPr lang="en-US"/>
          </a:p>
        </p:txBody>
      </p:sp>
    </p:spTree>
    <p:extLst>
      <p:ext uri="{BB962C8B-B14F-4D97-AF65-F5344CB8AC3E}">
        <p14:creationId xmlns:p14="http://schemas.microsoft.com/office/powerpoint/2010/main" val="1701380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A standard table but with interactive features. And </a:t>
            </a:r>
            <a:r>
              <a:rPr lang="en-US" dirty="0" err="1" smtClean="0"/>
              <a:t>InfoVis</a:t>
            </a:r>
            <a:r>
              <a:rPr lang="en-US" baseline="0" dirty="0" smtClean="0"/>
              <a:t> of distribution of some column variables. </a:t>
            </a:r>
            <a:r>
              <a:rPr lang="en-US" dirty="0" smtClean="0"/>
              <a:t>This is an</a:t>
            </a:r>
            <a:r>
              <a:rPr lang="en-US" baseline="0" dirty="0" smtClean="0"/>
              <a:t> </a:t>
            </a:r>
            <a:r>
              <a:rPr lang="en-US" dirty="0" smtClean="0"/>
              <a:t>Important General t</a:t>
            </a:r>
            <a:r>
              <a:rPr lang="en-US" baseline="0" dirty="0" smtClean="0"/>
              <a:t> Type: Focus + Context displays (</a:t>
            </a:r>
            <a:r>
              <a:rPr lang="en-US" baseline="0" dirty="0" err="1" smtClean="0"/>
              <a:t>cf</a:t>
            </a:r>
            <a:r>
              <a:rPr lang="en-US" baseline="0" dirty="0" smtClean="0"/>
              <a:t> Fisheye Views, George Furnas).</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17</a:t>
            </a:fld>
            <a:endParaRPr lang="en-US"/>
          </a:p>
        </p:txBody>
      </p:sp>
    </p:spTree>
    <p:extLst>
      <p:ext uri="{BB962C8B-B14F-4D97-AF65-F5344CB8AC3E}">
        <p14:creationId xmlns:p14="http://schemas.microsoft.com/office/powerpoint/2010/main" val="3539039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Players</a:t>
            </a:r>
            <a:r>
              <a:rPr lang="en-US" baseline="0" dirty="0" smtClean="0"/>
              <a:t> mapped to y axis, ?s indicates that players can be sorted on one of the variables. V column indicates view can be distorted to provide extra room for some rows and columns ?</a:t>
            </a:r>
            <a:r>
              <a:rPr lang="en-US" baseline="0" dirty="0" err="1" smtClean="0"/>
              <a:t>tx</a:t>
            </a:r>
            <a:r>
              <a:rPr lang="en-US" baseline="0" dirty="0" smtClean="0"/>
              <a:t> indicates text labels in this extra room.</a:t>
            </a:r>
          </a:p>
          <a:p>
            <a:r>
              <a:rPr lang="en-US" baseline="0" dirty="0" smtClean="0"/>
              <a:t>Fine, but the problem is that each new technique seems to require new formal notation – though this is I suppose because examples have been chosen to show and extend the notation.</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19</a:t>
            </a:fld>
            <a:endParaRPr lang="en-US"/>
          </a:p>
        </p:txBody>
      </p:sp>
    </p:spTree>
    <p:extLst>
      <p:ext uri="{BB962C8B-B14F-4D97-AF65-F5344CB8AC3E}">
        <p14:creationId xmlns:p14="http://schemas.microsoft.com/office/powerpoint/2010/main" val="2342356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retinal properties</a:t>
            </a:r>
            <a:r>
              <a:rPr lang="en-US" baseline="0" dirty="0" smtClean="0"/>
              <a:t> good for? The six plus position again, and showing what scale types they match to…</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20</a:t>
            </a:fld>
            <a:endParaRPr lang="en-US"/>
          </a:p>
        </p:txBody>
      </p:sp>
    </p:spTree>
    <p:extLst>
      <p:ext uri="{BB962C8B-B14F-4D97-AF65-F5344CB8AC3E}">
        <p14:creationId xmlns:p14="http://schemas.microsoft.com/office/powerpoint/2010/main" val="344693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 figure from the New York Times. It breaks the advice</a:t>
            </a:r>
            <a:r>
              <a:rPr lang="en-US" baseline="0" dirty="0" smtClean="0"/>
              <a:t> on the previous slide</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21</a:t>
            </a:fld>
            <a:endParaRPr lang="en-US"/>
          </a:p>
        </p:txBody>
      </p:sp>
    </p:spTree>
    <p:extLst>
      <p:ext uri="{BB962C8B-B14F-4D97-AF65-F5344CB8AC3E}">
        <p14:creationId xmlns:p14="http://schemas.microsoft.com/office/powerpoint/2010/main" val="134993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Text Box 1"/>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p:spPr>
      </p:sp>
      <p:sp>
        <p:nvSpPr>
          <p:cNvPr id="82947"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0"/>
              </a:spcBef>
            </a:pPr>
            <a:r>
              <a:rPr lang="en-US">
                <a:ea typeface="ＭＳ Ｐゴシック" charset="0"/>
                <a:cs typeface="ＭＳ Ｐゴシック" charset="0"/>
              </a:rPr>
              <a:t>A paper by Alan Dix and Geoffrey Ellis in 1998 called “Starting Simple – Adding Value to Static Visualisation through simple interaction” proposed that by adding even the simplest of interactive elements to a visual representation makes it more valuable to the user. A user is able to understand an image better when they are able to interact with it.</a:t>
            </a:r>
          </a:p>
          <a:p>
            <a:pPr eaLnBrk="1" hangingPunct="1">
              <a:spcBef>
                <a:spcPts val="450"/>
              </a:spcBef>
              <a:buClrTx/>
              <a:buFontTx/>
              <a:buNone/>
            </a:pPr>
            <a:endParaRPr lang="en-GB">
              <a:latin typeface="Calibri" charset="0"/>
              <a:ea typeface="ＭＳ Ｐゴシック" charset="0"/>
              <a:cs typeface="Microsoft YaHei" charset="0"/>
            </a:endParaRPr>
          </a:p>
          <a:p>
            <a:pPr eaLnBrk="1" hangingPunct="1">
              <a:spcBef>
                <a:spcPts val="450"/>
              </a:spcBef>
              <a:buClrTx/>
              <a:buFontTx/>
              <a:buNone/>
            </a:pPr>
            <a:endParaRPr lang="en-GB">
              <a:latin typeface="Calibri" charset="0"/>
              <a:ea typeface="ＭＳ Ｐゴシック" charset="0"/>
              <a:cs typeface="Microsoft YaHe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same figure re-drawn to use retinal properties more appropriately.</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22</a:t>
            </a:fld>
            <a:endParaRPr lang="en-US"/>
          </a:p>
        </p:txBody>
      </p:sp>
    </p:spTree>
    <p:extLst>
      <p:ext uri="{BB962C8B-B14F-4D97-AF65-F5344CB8AC3E}">
        <p14:creationId xmlns:p14="http://schemas.microsoft.com/office/powerpoint/2010/main" val="3012204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a:t>
            </a:r>
            <a:r>
              <a:rPr lang="en-US" baseline="0" dirty="0" smtClean="0"/>
              <a:t> very important distinction in the field of information processing, and especially for </a:t>
            </a:r>
            <a:r>
              <a:rPr lang="en-US" baseline="0" dirty="0" err="1" smtClean="0"/>
              <a:t>InfoVis</a:t>
            </a:r>
            <a:r>
              <a:rPr lang="en-US" baseline="0" dirty="0" smtClean="0"/>
              <a:t>. </a:t>
            </a:r>
          </a:p>
          <a:p>
            <a:r>
              <a:rPr lang="en-US" baseline="0" dirty="0" smtClean="0"/>
              <a:t>Two representations are </a:t>
            </a:r>
            <a:r>
              <a:rPr lang="en-US" baseline="0" dirty="0" err="1" smtClean="0"/>
              <a:t>informationally</a:t>
            </a:r>
            <a:r>
              <a:rPr lang="en-US" baseline="0" dirty="0" smtClean="0"/>
              <a:t> equivalent if they can show the same information. They are computationally equivalent if additionally that information is just as easy to extract/compute.</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23</a:t>
            </a:fld>
            <a:endParaRPr lang="en-US"/>
          </a:p>
        </p:txBody>
      </p:sp>
    </p:spTree>
    <p:extLst>
      <p:ext uri="{BB962C8B-B14F-4D97-AF65-F5344CB8AC3E}">
        <p14:creationId xmlns:p14="http://schemas.microsoft.com/office/powerpoint/2010/main" val="274582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just attempts to overview the many ‘sites’ of design </a:t>
            </a:r>
            <a:r>
              <a:rPr lang="en-US" baseline="0" dirty="0" err="1" smtClean="0"/>
              <a:t>activitiy</a:t>
            </a:r>
            <a:r>
              <a:rPr lang="en-US" baseline="0" dirty="0" smtClean="0"/>
              <a:t> if you will between data and its view.</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24</a:t>
            </a:fld>
            <a:endParaRPr lang="en-US"/>
          </a:p>
        </p:txBody>
      </p:sp>
    </p:spTree>
    <p:extLst>
      <p:ext uri="{BB962C8B-B14F-4D97-AF65-F5344CB8AC3E}">
        <p14:creationId xmlns:p14="http://schemas.microsoft.com/office/powerpoint/2010/main" val="1278105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interplay</a:t>
            </a:r>
            <a:r>
              <a:rPr lang="en-US" baseline="0" dirty="0" smtClean="0"/>
              <a:t> between top-down and bottom up processes is well illustrated by one experiment.</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25</a:t>
            </a:fld>
            <a:endParaRPr lang="en-US"/>
          </a:p>
        </p:txBody>
      </p:sp>
    </p:spTree>
    <p:extLst>
      <p:ext uri="{BB962C8B-B14F-4D97-AF65-F5344CB8AC3E}">
        <p14:creationId xmlns:p14="http://schemas.microsoft.com/office/powerpoint/2010/main" val="3646611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Pinker’s</a:t>
            </a:r>
            <a:r>
              <a:rPr lang="en-US" baseline="0" dirty="0" smtClean="0"/>
              <a:t> theory is long and complex, but it’s important insights are I think, rather simple and few. Broadly: </a:t>
            </a:r>
            <a:r>
              <a:rPr lang="en-US" baseline="0" dirty="0" err="1" smtClean="0"/>
              <a:t>InfoVis</a:t>
            </a:r>
            <a:r>
              <a:rPr lang="en-US" baseline="0" dirty="0" smtClean="0"/>
              <a:t> allows some visual description which means something in the space of data. Some visual predicates are more readily encoded than others and this is </a:t>
            </a:r>
            <a:r>
              <a:rPr lang="en-US" baseline="0" dirty="0" err="1" smtClean="0"/>
              <a:t>becuae</a:t>
            </a:r>
            <a:r>
              <a:rPr lang="en-US" baseline="0" dirty="0" smtClean="0"/>
              <a:t> of BOTTOM-UP processing </a:t>
            </a:r>
            <a:r>
              <a:rPr lang="en-US" baseline="0" dirty="0" err="1" smtClean="0"/>
              <a:t>limites</a:t>
            </a:r>
            <a:r>
              <a:rPr lang="en-US" baseline="0" dirty="0" smtClean="0"/>
              <a:t>. But TOP-DOWN processes come into play too, because a) users interrogate the </a:t>
            </a:r>
            <a:r>
              <a:rPr lang="en-US" baseline="0" dirty="0" err="1" smtClean="0"/>
              <a:t>InfoVis</a:t>
            </a:r>
            <a:r>
              <a:rPr lang="en-US" baseline="0" dirty="0" smtClean="0"/>
              <a:t> with conceptual questions – questions in the data space (</a:t>
            </a:r>
            <a:r>
              <a:rPr lang="en-US" baseline="0" dirty="0" err="1" smtClean="0"/>
              <a:t>e..g</a:t>
            </a:r>
            <a:r>
              <a:rPr lang="en-US" baseline="0" dirty="0" smtClean="0"/>
              <a:t> which </a:t>
            </a:r>
            <a:r>
              <a:rPr lang="en-US" baseline="0" dirty="0" err="1" smtClean="0"/>
              <a:t>imonth</a:t>
            </a:r>
            <a:r>
              <a:rPr lang="en-US" baseline="0" dirty="0" smtClean="0"/>
              <a:t> had the most news stories about China). And also because the ease of reading a graph depends on another kind of knowledge – the user’s familiarity with the mapping conventions.</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26</a:t>
            </a:fld>
            <a:endParaRPr lang="en-US"/>
          </a:p>
        </p:txBody>
      </p:sp>
    </p:spTree>
    <p:extLst>
      <p:ext uri="{BB962C8B-B14F-4D97-AF65-F5344CB8AC3E}">
        <p14:creationId xmlns:p14="http://schemas.microsoft.com/office/powerpoint/2010/main" val="2881701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Shah and Freedman (2011)</a:t>
            </a:r>
            <a:r>
              <a:rPr lang="en-US" baseline="0" dirty="0" smtClean="0"/>
              <a:t> The ease with which you describe interaction relations depends on your familiarity with graphical conventions AND your familiarity with the domain…. As well as the particular format of the graph.</a:t>
            </a:r>
          </a:p>
          <a:p>
            <a:r>
              <a:rPr lang="en-US" baseline="0" dirty="0" smtClean="0"/>
              <a:t>Bar graph: For the least familiar words children with high skills much faster than low skills, [], for high fam. Words children with high reading skills are only a little faster.  = z-y in </a:t>
            </a:r>
            <a:r>
              <a:rPr lang="en-US" baseline="0" dirty="0" err="1" smtClean="0"/>
              <a:t>teraction</a:t>
            </a:r>
            <a:r>
              <a:rPr lang="en-US" baseline="0" dirty="0" smtClean="0"/>
              <a:t> describes </a:t>
            </a:r>
            <a:r>
              <a:rPr lang="en-US" baseline="0" dirty="0" err="1" smtClean="0"/>
              <a:t>zy</a:t>
            </a:r>
            <a:r>
              <a:rPr lang="en-US" baseline="0" dirty="0" smtClean="0"/>
              <a:t> and how moderated by x</a:t>
            </a:r>
          </a:p>
          <a:p>
            <a:r>
              <a:rPr lang="en-US" baseline="0" dirty="0" smtClean="0"/>
              <a:t>Line graph: “As word familiarity increases reading </a:t>
            </a:r>
            <a:r>
              <a:rPr lang="en-US" baseline="0" dirty="0" err="1" smtClean="0"/>
              <a:t>tme</a:t>
            </a:r>
            <a:r>
              <a:rPr lang="en-US" baseline="0" dirty="0" smtClean="0"/>
              <a:t> is slightly faster for high skilled readers [] much faster low skilled readers. = x-y </a:t>
            </a:r>
            <a:r>
              <a:rPr lang="en-US" baseline="0" dirty="0" err="1" smtClean="0"/>
              <a:t>intearaction</a:t>
            </a:r>
            <a:r>
              <a:rPr lang="en-US" baseline="0" dirty="0" smtClean="0"/>
              <a:t>  describes x-y and how moderated by z.</a:t>
            </a:r>
            <a:endParaRPr lang="en-US" dirty="0"/>
          </a:p>
        </p:txBody>
      </p:sp>
      <p:sp>
        <p:nvSpPr>
          <p:cNvPr id="4" name="Slide Number Placeholder 3"/>
          <p:cNvSpPr>
            <a:spLocks noGrp="1"/>
          </p:cNvSpPr>
          <p:nvPr>
            <p:ph type="sldNum" sz="quarter" idx="10"/>
          </p:nvPr>
        </p:nvSpPr>
        <p:spPr/>
        <p:txBody>
          <a:bodyPr/>
          <a:lstStyle/>
          <a:p>
            <a:fld id="{339EB05E-B16C-2F49-8D0C-7A371A93C147}" type="slidenum">
              <a:rPr lang="en-US" smtClean="0"/>
              <a:t>27</a:t>
            </a:fld>
            <a:endParaRPr lang="en-US"/>
          </a:p>
        </p:txBody>
      </p:sp>
    </p:spTree>
    <p:extLst>
      <p:ext uri="{BB962C8B-B14F-4D97-AF65-F5344CB8AC3E}">
        <p14:creationId xmlns:p14="http://schemas.microsoft.com/office/powerpoint/2010/main" val="428117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29</a:t>
            </a:fld>
            <a:endParaRPr lang="en-US"/>
          </a:p>
        </p:txBody>
      </p:sp>
    </p:spTree>
    <p:extLst>
      <p:ext uri="{BB962C8B-B14F-4D97-AF65-F5344CB8AC3E}">
        <p14:creationId xmlns:p14="http://schemas.microsoft.com/office/powerpoint/2010/main" val="194056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Text Box 1"/>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p:spPr>
      </p:sp>
      <p:sp>
        <p:nvSpPr>
          <p:cNvPr id="84995"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0"/>
              </a:spcBef>
            </a:pPr>
            <a:r>
              <a:rPr lang="en-US">
                <a:ea typeface="ＭＳ Ｐゴシック" charset="0"/>
                <a:cs typeface="ＭＳ Ｐゴシック" charset="0"/>
              </a:rPr>
              <a:t>An example that Dix and Ellis provide for their proposition is the stacked histogram. In its static form the stacked histogram offers up a clear problem. This is that it is only possible to easily compare the information/trend across the lowest category. In the upper categories it becomes a much harder/longer process to make comparisons and discover any real insights. If you bring in some simple interaction, like clicking on the banana category… </a:t>
            </a:r>
          </a:p>
          <a:p>
            <a:pPr eaLnBrk="1" hangingPunct="1">
              <a:spcBef>
                <a:spcPts val="450"/>
              </a:spcBef>
              <a:buClrTx/>
              <a:buFontTx/>
              <a:buNone/>
            </a:pPr>
            <a:endParaRPr lang="en-GB">
              <a:latin typeface="Calibri" charset="0"/>
              <a:ea typeface="ＭＳ Ｐゴシック" charset="0"/>
              <a:cs typeface="Microsoft YaHei" charset="0"/>
            </a:endParaRPr>
          </a:p>
          <a:p>
            <a:pPr eaLnBrk="1" hangingPunct="1">
              <a:spcBef>
                <a:spcPts val="450"/>
              </a:spcBef>
              <a:buClrTx/>
              <a:buFontTx/>
              <a:buNone/>
            </a:pPr>
            <a:endParaRPr lang="en-GB">
              <a:latin typeface="Calibri" charset="0"/>
              <a:ea typeface="ＭＳ Ｐゴシック" charset="0"/>
              <a:cs typeface="Microsoft YaHe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Text Box 1"/>
          <p:cNvSpPr>
            <a:spLocks noGrp="1" noRot="1" noChangeAspect="1" noChangeArrowheads="1"/>
          </p:cNvSpPr>
          <p:nvPr>
            <p:ph type="sldImg"/>
          </p:nvPr>
        </p:nvSpPr>
        <p:spPr>
          <a:xfrm>
            <a:off x="1143000" y="695325"/>
            <a:ext cx="4572000" cy="3429000"/>
          </a:xfrm>
          <a:solidFill>
            <a:srgbClr val="FFFFFF"/>
          </a:solidFill>
          <a:ln>
            <a:solidFill>
              <a:srgbClr val="000000"/>
            </a:solidFill>
            <a:miter lim="800000"/>
            <a:headEnd/>
            <a:tailEnd/>
          </a:ln>
        </p:spPr>
      </p:sp>
      <p:sp>
        <p:nvSpPr>
          <p:cNvPr id="87043" name="Text Box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0"/>
              </a:spcBef>
            </a:pPr>
            <a:r>
              <a:rPr lang="en-US" dirty="0" smtClean="0">
                <a:ea typeface="ＭＳ Ｐゴシック" charset="0"/>
                <a:cs typeface="ＭＳ Ｐゴシック" charset="0"/>
              </a:rPr>
              <a:t>We </a:t>
            </a:r>
            <a:r>
              <a:rPr lang="en-US" dirty="0">
                <a:ea typeface="ＭＳ Ｐゴシック" charset="0"/>
                <a:cs typeface="ＭＳ Ｐゴシック" charset="0"/>
              </a:rPr>
              <a:t>can have our system shift the columns down so the banana category now sits on the baseline, and we can now distinguish an increase in sales of bananas</a:t>
            </a:r>
          </a:p>
          <a:p>
            <a:pPr eaLnBrk="1" hangingPunct="1">
              <a:spcBef>
                <a:spcPts val="450"/>
              </a:spcBef>
              <a:buClrTx/>
              <a:buFontTx/>
              <a:buNone/>
            </a:pPr>
            <a:endParaRPr lang="en-GB" dirty="0">
              <a:latin typeface="Calibri" charset="0"/>
              <a:ea typeface="ＭＳ Ｐゴシック" charset="0"/>
              <a:cs typeface="Microsoft YaHei" charset="0"/>
            </a:endParaRPr>
          </a:p>
          <a:p>
            <a:pPr eaLnBrk="1" hangingPunct="1">
              <a:spcBef>
                <a:spcPts val="450"/>
              </a:spcBef>
              <a:buClrTx/>
              <a:buFontTx/>
              <a:buNone/>
            </a:pPr>
            <a:endParaRPr lang="en-GB" dirty="0">
              <a:latin typeface="Calibri" charset="0"/>
              <a:ea typeface="ＭＳ Ｐゴシック" charset="0"/>
              <a:cs typeface="Microsoft YaHe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class I </a:t>
            </a:r>
            <a:r>
              <a:rPr lang="en-US" baseline="0" dirty="0" err="1" smtClean="0"/>
              <a:t>demonsrtrated</a:t>
            </a:r>
            <a:r>
              <a:rPr lang="en-US" baseline="0" dirty="0" smtClean="0"/>
              <a:t> an interactive parallel coordinate representation. They’re an interesting and important way of representing multi-</a:t>
            </a:r>
            <a:r>
              <a:rPr lang="en-US" baseline="0" dirty="0" err="1" smtClean="0"/>
              <a:t>variate</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6</a:t>
            </a:fld>
            <a:endParaRPr lang="en-US"/>
          </a:p>
        </p:txBody>
      </p:sp>
    </p:spTree>
    <p:extLst>
      <p:ext uri="{BB962C8B-B14F-4D97-AF65-F5344CB8AC3E}">
        <p14:creationId xmlns:p14="http://schemas.microsoft.com/office/powerpoint/2010/main" val="27678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a stacked histogram representation of very complex data – the number of documents of many</a:t>
            </a:r>
            <a:r>
              <a:rPr lang="en-US" baseline="0" dirty="0" smtClean="0"/>
              <a:t> types per month across a large news text corpus.</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7</a:t>
            </a:fld>
            <a:endParaRPr lang="en-US"/>
          </a:p>
        </p:txBody>
      </p:sp>
    </p:spTree>
    <p:extLst>
      <p:ext uri="{BB962C8B-B14F-4D97-AF65-F5344CB8AC3E}">
        <p14:creationId xmlns:p14="http://schemas.microsoft.com/office/powerpoint/2010/main" val="220848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shows the same data as</a:t>
            </a:r>
            <a:r>
              <a:rPr lang="en-US" baseline="0" dirty="0" smtClean="0"/>
              <a:t> a theme river, the continuity of the stream that now represents the changing number of documents of a type, makes this change much easier to perceive or at al least to trace.</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8</a:t>
            </a:fld>
            <a:endParaRPr lang="en-US"/>
          </a:p>
        </p:txBody>
      </p:sp>
    </p:spTree>
    <p:extLst>
      <p:ext uri="{BB962C8B-B14F-4D97-AF65-F5344CB8AC3E}">
        <p14:creationId xmlns:p14="http://schemas.microsoft.com/office/powerpoint/2010/main" val="1882203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simpler</a:t>
            </a:r>
            <a:r>
              <a:rPr lang="en-US" baseline="0" dirty="0" smtClean="0"/>
              <a:t> theme river, of email types in a cluster, </a:t>
            </a:r>
            <a:r>
              <a:rPr lang="en-US" baseline="0" dirty="0" err="1" smtClean="0"/>
              <a:t>changingover</a:t>
            </a:r>
            <a:r>
              <a:rPr lang="en-US" baseline="0" dirty="0" smtClean="0"/>
              <a:t> time. The standard view (top) also shows the changing TOTAL number of emails, the </a:t>
            </a:r>
            <a:r>
              <a:rPr lang="en-US" baseline="0" dirty="0" err="1" smtClean="0"/>
              <a:t>proporitional</a:t>
            </a:r>
            <a:r>
              <a:rPr lang="en-US" baseline="0" dirty="0" smtClean="0"/>
              <a:t> view (bottom) sacrifices this for a </a:t>
            </a:r>
            <a:r>
              <a:rPr lang="en-US" baseline="0" dirty="0" err="1" smtClean="0"/>
              <a:t>clerer</a:t>
            </a:r>
            <a:r>
              <a:rPr lang="en-US" baseline="0" dirty="0" smtClean="0"/>
              <a:t> view of relative change of types.</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9</a:t>
            </a:fld>
            <a:endParaRPr lang="en-US"/>
          </a:p>
        </p:txBody>
      </p:sp>
    </p:spTree>
    <p:extLst>
      <p:ext uri="{BB962C8B-B14F-4D97-AF65-F5344CB8AC3E}">
        <p14:creationId xmlns:p14="http://schemas.microsoft.com/office/powerpoint/2010/main" val="1164155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Marks.  The types of mark on the page/screen</a:t>
            </a:r>
            <a:r>
              <a:rPr lang="en-US" baseline="0" dirty="0" smtClean="0"/>
              <a:t> are the fundamental atoms, or if you prefer, lexicon, of </a:t>
            </a:r>
            <a:r>
              <a:rPr lang="en-US" baseline="0" dirty="0" err="1" smtClean="0"/>
              <a:t>InfoVis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E9F844A-DE74-BA4B-B6D9-4AC21DD3EEEE}" type="slidenum">
              <a:rPr lang="en-US" smtClean="0"/>
              <a:t>10</a:t>
            </a:fld>
            <a:endParaRPr lang="en-US"/>
          </a:p>
        </p:txBody>
      </p:sp>
    </p:spTree>
    <p:extLst>
      <p:ext uri="{BB962C8B-B14F-4D97-AF65-F5344CB8AC3E}">
        <p14:creationId xmlns:p14="http://schemas.microsoft.com/office/powerpoint/2010/main" val="181803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D32070-31EB-1F42-A63F-FB1CD62DBEA4}" type="datetimeFigureOut">
              <a:rPr lang="en-US" smtClean="0"/>
              <a:t>04/05/17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900806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32070-31EB-1F42-A63F-FB1CD62DBEA4}" type="datetimeFigureOut">
              <a:rPr lang="en-US" smtClean="0"/>
              <a:t>04/05/17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066857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32070-31EB-1F42-A63F-FB1CD62DBEA4}" type="datetimeFigureOut">
              <a:rPr lang="en-US" smtClean="0"/>
              <a:t>04/05/17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366897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D32070-31EB-1F42-A63F-FB1CD62DBEA4}" type="datetimeFigureOut">
              <a:rPr lang="en-US" smtClean="0"/>
              <a:t>04/05/17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320948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D32070-31EB-1F42-A63F-FB1CD62DBEA4}" type="datetimeFigureOut">
              <a:rPr lang="en-US" smtClean="0"/>
              <a:t>04/05/17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603207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D32070-31EB-1F42-A63F-FB1CD62DBEA4}" type="datetimeFigureOut">
              <a:rPr lang="en-US" smtClean="0"/>
              <a:t>04/05/17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722681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BD32070-31EB-1F42-A63F-FB1CD62DBEA4}" type="datetimeFigureOut">
              <a:rPr lang="en-US" smtClean="0"/>
              <a:t>04/05/17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608819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D32070-31EB-1F42-A63F-FB1CD62DBEA4}" type="datetimeFigureOut">
              <a:rPr lang="en-US" smtClean="0"/>
              <a:t>04/05/17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743008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D32070-31EB-1F42-A63F-FB1CD62DBEA4}" type="datetimeFigureOut">
              <a:rPr lang="en-US" smtClean="0"/>
              <a:t>04/05/17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198120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D32070-31EB-1F42-A63F-FB1CD62DBEA4}" type="datetimeFigureOut">
              <a:rPr lang="en-US" smtClean="0"/>
              <a:t>04/05/17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460649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D32070-31EB-1F42-A63F-FB1CD62DBEA4}" type="datetimeFigureOut">
              <a:rPr lang="en-US" smtClean="0"/>
              <a:t>04/05/17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00452-EE79-844A-8E16-C78CA00EE667}" type="slidenum">
              <a:rPr lang="en-US" smtClean="0"/>
              <a:t>‹#›</a:t>
            </a:fld>
            <a:endParaRPr lang="en-US"/>
          </a:p>
        </p:txBody>
      </p:sp>
    </p:spTree>
    <p:extLst>
      <p:ext uri="{BB962C8B-B14F-4D97-AF65-F5344CB8AC3E}">
        <p14:creationId xmlns:p14="http://schemas.microsoft.com/office/powerpoint/2010/main" val="26204916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D32070-31EB-1F42-A63F-FB1CD62DBEA4}" type="datetimeFigureOut">
              <a:rPr lang="en-US" smtClean="0"/>
              <a:t>04/05/17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00452-EE79-844A-8E16-C78CA00EE667}" type="slidenum">
              <a:rPr lang="en-US" smtClean="0"/>
              <a:t>‹#›</a:t>
            </a:fld>
            <a:endParaRPr lang="en-US"/>
          </a:p>
        </p:txBody>
      </p:sp>
    </p:spTree>
    <p:extLst>
      <p:ext uri="{BB962C8B-B14F-4D97-AF65-F5344CB8AC3E}">
        <p14:creationId xmlns:p14="http://schemas.microsoft.com/office/powerpoint/2010/main" val="3868921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6525"/>
            <a:ext cx="7772400" cy="1470025"/>
          </a:xfrm>
        </p:spPr>
        <p:txBody>
          <a:bodyPr/>
          <a:lstStyle/>
          <a:p>
            <a:r>
              <a:rPr lang="en-US" dirty="0" smtClean="0"/>
              <a:t>Information Visualization</a:t>
            </a:r>
            <a:endParaRPr lang="en-US" dirty="0"/>
          </a:p>
        </p:txBody>
      </p:sp>
      <p:sp>
        <p:nvSpPr>
          <p:cNvPr id="3" name="Subtitle 2"/>
          <p:cNvSpPr>
            <a:spLocks noGrp="1"/>
          </p:cNvSpPr>
          <p:nvPr>
            <p:ph type="subTitle" idx="1"/>
          </p:nvPr>
        </p:nvSpPr>
        <p:spPr>
          <a:xfrm>
            <a:off x="1371600" y="1936749"/>
            <a:ext cx="6917326" cy="4236007"/>
          </a:xfrm>
        </p:spPr>
        <p:txBody>
          <a:bodyPr>
            <a:normAutofit fontScale="70000" lnSpcReduction="20000"/>
          </a:bodyPr>
          <a:lstStyle/>
          <a:p>
            <a:pPr algn="l"/>
            <a:r>
              <a:rPr lang="en-US" b="1" dirty="0" smtClean="0"/>
              <a:t>Point systems</a:t>
            </a:r>
          </a:p>
          <a:p>
            <a:pPr algn="l"/>
            <a:r>
              <a:rPr lang="en-US" dirty="0" smtClean="0"/>
              <a:t>(Graphs/Bar Charts </a:t>
            </a:r>
            <a:r>
              <a:rPr lang="en-US" dirty="0" err="1" smtClean="0"/>
              <a:t>etc</a:t>
            </a:r>
            <a:r>
              <a:rPr lang="en-US" dirty="0" smtClean="0"/>
              <a:t> </a:t>
            </a:r>
            <a:r>
              <a:rPr lang="en-US" dirty="0" err="1" smtClean="0"/>
              <a:t>etc</a:t>
            </a:r>
            <a:r>
              <a:rPr lang="en-US" dirty="0" smtClean="0"/>
              <a:t>)</a:t>
            </a:r>
          </a:p>
          <a:p>
            <a:pPr algn="l"/>
            <a:r>
              <a:rPr lang="en-US" dirty="0" smtClean="0"/>
              <a:t>Dynamic Histograms</a:t>
            </a:r>
          </a:p>
          <a:p>
            <a:pPr algn="l"/>
            <a:r>
              <a:rPr lang="en-US" dirty="0" smtClean="0"/>
              <a:t>Parallel Coordinates</a:t>
            </a:r>
          </a:p>
          <a:p>
            <a:pPr algn="l"/>
            <a:r>
              <a:rPr lang="en-US" dirty="0" smtClean="0"/>
              <a:t>Theme Rivers</a:t>
            </a:r>
          </a:p>
          <a:p>
            <a:pPr algn="l"/>
            <a:endParaRPr lang="en-US" dirty="0" smtClean="0"/>
          </a:p>
          <a:p>
            <a:pPr algn="l"/>
            <a:r>
              <a:rPr lang="en-US" b="1" dirty="0" smtClean="0"/>
              <a:t>Theoretical Concepts</a:t>
            </a:r>
          </a:p>
          <a:p>
            <a:pPr algn="l"/>
            <a:r>
              <a:rPr lang="en-US" dirty="0" smtClean="0"/>
              <a:t>Design Space –Data types -&gt; Visual Primitives -&gt; Interaction</a:t>
            </a:r>
          </a:p>
          <a:p>
            <a:pPr algn="l"/>
            <a:r>
              <a:rPr lang="en-US" dirty="0" err="1" smtClean="0"/>
              <a:t>Pinker’s</a:t>
            </a:r>
            <a:r>
              <a:rPr lang="en-US" dirty="0" smtClean="0"/>
              <a:t> Theory of Graph Comprehension</a:t>
            </a:r>
          </a:p>
          <a:p>
            <a:pPr algn="l"/>
            <a:endParaRPr lang="en-US" dirty="0"/>
          </a:p>
          <a:p>
            <a:pPr algn="l"/>
            <a:r>
              <a:rPr lang="en-US" b="1" dirty="0" smtClean="0"/>
              <a:t>Experimental Study</a:t>
            </a:r>
            <a:r>
              <a:rPr lang="en-US" dirty="0" smtClean="0"/>
              <a:t>: </a:t>
            </a:r>
          </a:p>
          <a:p>
            <a:pPr algn="l"/>
            <a:r>
              <a:rPr lang="en-US" dirty="0" smtClean="0"/>
              <a:t>Top-Down AND Bottom-Up Influences</a:t>
            </a:r>
          </a:p>
          <a:p>
            <a:pPr algn="l"/>
            <a:endParaRPr lang="en-US" dirty="0" smtClean="0"/>
          </a:p>
          <a:p>
            <a:pPr algn="l"/>
            <a:endParaRPr lang="en-US" dirty="0"/>
          </a:p>
        </p:txBody>
      </p:sp>
    </p:spTree>
    <p:extLst>
      <p:ext uri="{BB962C8B-B14F-4D97-AF65-F5344CB8AC3E}">
        <p14:creationId xmlns:p14="http://schemas.microsoft.com/office/powerpoint/2010/main" val="9571864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74799" y="803889"/>
            <a:ext cx="6355463" cy="3339311"/>
          </a:xfrm>
          <a:prstGeom prst="rect">
            <a:avLst/>
          </a:prstGeom>
        </p:spPr>
      </p:pic>
      <p:sp>
        <p:nvSpPr>
          <p:cNvPr id="2" name="TextBox 1"/>
          <p:cNvSpPr txBox="1"/>
          <p:nvPr/>
        </p:nvSpPr>
        <p:spPr>
          <a:xfrm>
            <a:off x="1214905" y="5650201"/>
            <a:ext cx="6715357" cy="523220"/>
          </a:xfrm>
          <a:prstGeom prst="rect">
            <a:avLst/>
          </a:prstGeom>
          <a:noFill/>
        </p:spPr>
        <p:txBody>
          <a:bodyPr wrap="square" rtlCol="0">
            <a:spAutoFit/>
          </a:bodyPr>
          <a:lstStyle/>
          <a:p>
            <a:r>
              <a:rPr lang="en-US" sz="2800" dirty="0" smtClean="0"/>
              <a:t>J. </a:t>
            </a:r>
            <a:r>
              <a:rPr lang="en-US" sz="2800" dirty="0" err="1" smtClean="0"/>
              <a:t>Bertin</a:t>
            </a:r>
            <a:r>
              <a:rPr lang="en-US" sz="2800" dirty="0" smtClean="0"/>
              <a:t> (1967), Semiology of Graphics</a:t>
            </a:r>
            <a:endParaRPr lang="en-US" sz="2800" dirty="0"/>
          </a:p>
        </p:txBody>
      </p:sp>
    </p:spTree>
    <p:extLst>
      <p:ext uri="{BB962C8B-B14F-4D97-AF65-F5344CB8AC3E}">
        <p14:creationId xmlns:p14="http://schemas.microsoft.com/office/powerpoint/2010/main" val="29010540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8856" y="1003299"/>
            <a:ext cx="8984722" cy="4119349"/>
          </a:xfrm>
          <a:prstGeom prst="rect">
            <a:avLst/>
          </a:prstGeom>
        </p:spPr>
      </p:pic>
    </p:spTree>
    <p:extLst>
      <p:ext uri="{BB962C8B-B14F-4D97-AF65-F5344CB8AC3E}">
        <p14:creationId xmlns:p14="http://schemas.microsoft.com/office/powerpoint/2010/main" val="34926510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2998"/>
            <a:ext cx="8525595" cy="1143279"/>
          </a:xfrm>
          <a:prstGeom prst="rect">
            <a:avLst/>
          </a:prstGeom>
        </p:spPr>
      </p:pic>
      <p:sp>
        <p:nvSpPr>
          <p:cNvPr id="5" name="TextBox 4"/>
          <p:cNvSpPr txBox="1"/>
          <p:nvPr/>
        </p:nvSpPr>
        <p:spPr>
          <a:xfrm>
            <a:off x="434434" y="1297281"/>
            <a:ext cx="8723061" cy="5909309"/>
          </a:xfrm>
          <a:prstGeom prst="rect">
            <a:avLst/>
          </a:prstGeom>
          <a:noFill/>
        </p:spPr>
        <p:txBody>
          <a:bodyPr wrap="none" rtlCol="0">
            <a:spAutoFit/>
          </a:bodyPr>
          <a:lstStyle/>
          <a:p>
            <a:r>
              <a:rPr lang="en-US" sz="2400" dirty="0" smtClean="0"/>
              <a:t>D= Data type:  Nominal, Ordinal , Quantitative, Spatial, Geographical</a:t>
            </a:r>
          </a:p>
          <a:p>
            <a:r>
              <a:rPr lang="en-US" sz="2400" dirty="0" smtClean="0"/>
              <a:t> </a:t>
            </a:r>
            <a:r>
              <a:rPr lang="en-US" sz="2400" dirty="0" err="1" smtClean="0"/>
              <a:t>NxN</a:t>
            </a:r>
            <a:r>
              <a:rPr lang="en-US" sz="2400" dirty="0" smtClean="0"/>
              <a:t> (i.e. linked nodes)</a:t>
            </a:r>
          </a:p>
          <a:p>
            <a:endParaRPr lang="en-US" sz="2400" dirty="0"/>
          </a:p>
          <a:p>
            <a:r>
              <a:rPr lang="en-US" sz="2400" dirty="0" smtClean="0"/>
              <a:t>F: Function for recoding data e.g. by filtering which items are shown</a:t>
            </a:r>
          </a:p>
          <a:p>
            <a:r>
              <a:rPr lang="en-US" sz="2400" dirty="0" smtClean="0"/>
              <a:t>CP = controlled processing, e.g. text</a:t>
            </a:r>
          </a:p>
          <a:p>
            <a:endParaRPr lang="en-US" sz="2400" dirty="0"/>
          </a:p>
          <a:p>
            <a:r>
              <a:rPr lang="en-US" sz="2400" dirty="0" smtClean="0"/>
              <a:t>M: Mark types</a:t>
            </a:r>
          </a:p>
          <a:p>
            <a:endParaRPr lang="en-US" sz="2400" dirty="0"/>
          </a:p>
          <a:p>
            <a:r>
              <a:rPr lang="en-US" sz="2400" dirty="0" smtClean="0"/>
              <a:t>R: Retinal properties of mark</a:t>
            </a:r>
          </a:p>
          <a:p>
            <a:endParaRPr lang="en-US" sz="2400" dirty="0"/>
          </a:p>
          <a:p>
            <a:r>
              <a:rPr lang="en-US" sz="2400" dirty="0" smtClean="0"/>
              <a:t>XYZT = position in space time</a:t>
            </a:r>
          </a:p>
          <a:p>
            <a:endParaRPr lang="en-US" sz="2400" dirty="0"/>
          </a:p>
          <a:p>
            <a:r>
              <a:rPr lang="en-US" sz="2400" dirty="0" smtClean="0"/>
              <a:t>V: View transformation (especially Filtering)</a:t>
            </a:r>
          </a:p>
          <a:p>
            <a:endParaRPr lang="en-US" sz="2400" dirty="0"/>
          </a:p>
          <a:p>
            <a:r>
              <a:rPr lang="en-US" sz="2400" dirty="0" smtClean="0"/>
              <a:t>W: Widget (Add user interface objects like sliders to the Vis)</a:t>
            </a:r>
            <a:endParaRPr lang="en-US" sz="2400" dirty="0"/>
          </a:p>
          <a:p>
            <a:endParaRPr lang="en-US" dirty="0"/>
          </a:p>
        </p:txBody>
      </p:sp>
    </p:spTree>
    <p:extLst>
      <p:ext uri="{BB962C8B-B14F-4D97-AF65-F5344CB8AC3E}">
        <p14:creationId xmlns:p14="http://schemas.microsoft.com/office/powerpoint/2010/main" val="39129753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8069" y="321135"/>
            <a:ext cx="7986599" cy="5726602"/>
          </a:xfrm>
          <a:prstGeom prst="rect">
            <a:avLst/>
          </a:prstGeom>
        </p:spPr>
      </p:pic>
    </p:spTree>
    <p:extLst>
      <p:ext uri="{BB962C8B-B14F-4D97-AF65-F5344CB8AC3E}">
        <p14:creationId xmlns:p14="http://schemas.microsoft.com/office/powerpoint/2010/main" val="13125779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8407" y="311760"/>
            <a:ext cx="8504879" cy="6136931"/>
          </a:xfrm>
          <a:prstGeom prst="rect">
            <a:avLst/>
          </a:prstGeom>
        </p:spPr>
      </p:pic>
    </p:spTree>
    <p:extLst>
      <p:ext uri="{BB962C8B-B14F-4D97-AF65-F5344CB8AC3E}">
        <p14:creationId xmlns:p14="http://schemas.microsoft.com/office/powerpoint/2010/main" val="77795078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8661" y="491525"/>
            <a:ext cx="8468605" cy="6057405"/>
          </a:xfrm>
          <a:prstGeom prst="rect">
            <a:avLst/>
          </a:prstGeom>
        </p:spPr>
      </p:pic>
    </p:spTree>
    <p:extLst>
      <p:ext uri="{BB962C8B-B14F-4D97-AF65-F5344CB8AC3E}">
        <p14:creationId xmlns:p14="http://schemas.microsoft.com/office/powerpoint/2010/main" val="37932551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6040" y="1681999"/>
            <a:ext cx="8133588" cy="3764305"/>
          </a:xfrm>
          <a:prstGeom prst="rect">
            <a:avLst/>
          </a:prstGeom>
        </p:spPr>
      </p:pic>
      <p:sp>
        <p:nvSpPr>
          <p:cNvPr id="3" name="TextBox 2"/>
          <p:cNvSpPr txBox="1"/>
          <p:nvPr/>
        </p:nvSpPr>
        <p:spPr>
          <a:xfrm>
            <a:off x="696040" y="502984"/>
            <a:ext cx="3558336" cy="523220"/>
          </a:xfrm>
          <a:prstGeom prst="rect">
            <a:avLst/>
          </a:prstGeom>
          <a:noFill/>
        </p:spPr>
        <p:txBody>
          <a:bodyPr wrap="none" rtlCol="0">
            <a:spAutoFit/>
          </a:bodyPr>
          <a:lstStyle/>
          <a:p>
            <a:r>
              <a:rPr lang="en-US" sz="2800" dirty="0" smtClean="0"/>
              <a:t>Film Finder Description</a:t>
            </a:r>
            <a:endParaRPr lang="en-US" sz="2800" dirty="0"/>
          </a:p>
        </p:txBody>
      </p:sp>
      <p:sp>
        <p:nvSpPr>
          <p:cNvPr id="4" name="TextBox 3"/>
          <p:cNvSpPr txBox="1"/>
          <p:nvPr/>
        </p:nvSpPr>
        <p:spPr>
          <a:xfrm>
            <a:off x="7652722" y="13365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680758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74702" y="1651000"/>
            <a:ext cx="5386467" cy="3751768"/>
          </a:xfrm>
          <a:prstGeom prst="rect">
            <a:avLst/>
          </a:prstGeom>
        </p:spPr>
      </p:pic>
      <p:sp>
        <p:nvSpPr>
          <p:cNvPr id="3" name="TextBox 2"/>
          <p:cNvSpPr txBox="1"/>
          <p:nvPr/>
        </p:nvSpPr>
        <p:spPr>
          <a:xfrm>
            <a:off x="2131268" y="617538"/>
            <a:ext cx="4219149" cy="523220"/>
          </a:xfrm>
          <a:prstGeom prst="rect">
            <a:avLst/>
          </a:prstGeom>
          <a:noFill/>
        </p:spPr>
        <p:txBody>
          <a:bodyPr wrap="none" rtlCol="0">
            <a:spAutoFit/>
          </a:bodyPr>
          <a:lstStyle/>
          <a:p>
            <a:r>
              <a:rPr lang="en-US" sz="2800" dirty="0" smtClean="0"/>
              <a:t>Table Lens: Focus + Context</a:t>
            </a:r>
            <a:endParaRPr lang="en-US" sz="2800" dirty="0"/>
          </a:p>
        </p:txBody>
      </p:sp>
    </p:spTree>
    <p:extLst>
      <p:ext uri="{BB962C8B-B14F-4D97-AF65-F5344CB8AC3E}">
        <p14:creationId xmlns:p14="http://schemas.microsoft.com/office/powerpoint/2010/main" val="9334668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257" y="381000"/>
            <a:ext cx="8451072" cy="5430408"/>
          </a:xfrm>
          <a:prstGeom prst="rect">
            <a:avLst/>
          </a:prstGeom>
        </p:spPr>
      </p:pic>
    </p:spTree>
    <p:extLst>
      <p:ext uri="{BB962C8B-B14F-4D97-AF65-F5344CB8AC3E}">
        <p14:creationId xmlns:p14="http://schemas.microsoft.com/office/powerpoint/2010/main" val="14826655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737" y="2070684"/>
            <a:ext cx="8651394" cy="2083397"/>
          </a:xfrm>
          <a:prstGeom prst="rect">
            <a:avLst/>
          </a:prstGeom>
        </p:spPr>
      </p:pic>
      <p:sp>
        <p:nvSpPr>
          <p:cNvPr id="3" name="TextBox 2"/>
          <p:cNvSpPr txBox="1"/>
          <p:nvPr/>
        </p:nvSpPr>
        <p:spPr>
          <a:xfrm>
            <a:off x="344448" y="642387"/>
            <a:ext cx="3468568" cy="523220"/>
          </a:xfrm>
          <a:prstGeom prst="rect">
            <a:avLst/>
          </a:prstGeom>
          <a:noFill/>
        </p:spPr>
        <p:txBody>
          <a:bodyPr wrap="none" rtlCol="0">
            <a:spAutoFit/>
          </a:bodyPr>
          <a:lstStyle/>
          <a:p>
            <a:r>
              <a:rPr lang="en-US" sz="2800" dirty="0" smtClean="0"/>
              <a:t>Table Lens Description</a:t>
            </a:r>
            <a:endParaRPr lang="en-US" sz="2800" dirty="0"/>
          </a:p>
        </p:txBody>
      </p:sp>
    </p:spTree>
    <p:extLst>
      <p:ext uri="{BB962C8B-B14F-4D97-AF65-F5344CB8AC3E}">
        <p14:creationId xmlns:p14="http://schemas.microsoft.com/office/powerpoint/2010/main" val="26973500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6801" y="774699"/>
            <a:ext cx="8294705" cy="4003347"/>
          </a:xfrm>
          <a:prstGeom prst="rect">
            <a:avLst/>
          </a:prstGeom>
        </p:spPr>
      </p:pic>
    </p:spTree>
    <p:extLst>
      <p:ext uri="{BB962C8B-B14F-4D97-AF65-F5344CB8AC3E}">
        <p14:creationId xmlns:p14="http://schemas.microsoft.com/office/powerpoint/2010/main" val="30182100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3584" y="1033852"/>
            <a:ext cx="7611170" cy="3174050"/>
          </a:xfrm>
          <a:prstGeom prst="rect">
            <a:avLst/>
          </a:prstGeom>
        </p:spPr>
      </p:pic>
    </p:spTree>
    <p:extLst>
      <p:ext uri="{BB962C8B-B14F-4D97-AF65-F5344CB8AC3E}">
        <p14:creationId xmlns:p14="http://schemas.microsoft.com/office/powerpoint/2010/main" val="3302710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rmAutofit fontScale="90000"/>
          </a:bodyPr>
          <a:lstStyle/>
          <a:p>
            <a:r>
              <a:rPr lang="en-US">
                <a:latin typeface="Arial" charset="0"/>
                <a:ea typeface="ＭＳ Ｐゴシック" charset="0"/>
                <a:cs typeface="ＭＳ Ｐゴシック" charset="0"/>
              </a:rPr>
              <a:t>Percentage of homes with &gt;acceptable Radon</a:t>
            </a:r>
          </a:p>
        </p:txBody>
      </p:sp>
      <p:sp>
        <p:nvSpPr>
          <p:cNvPr id="49155"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4915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27200"/>
            <a:ext cx="62484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87072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endParaRPr lang="en-US">
              <a:latin typeface="Arial" charset="0"/>
              <a:ea typeface="ＭＳ Ｐゴシック" charset="0"/>
              <a:cs typeface="ＭＳ Ｐゴシック" charset="0"/>
            </a:endParaRPr>
          </a:p>
        </p:txBody>
      </p:sp>
      <p:sp>
        <p:nvSpPr>
          <p:cNvPr id="50179"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5018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38200"/>
            <a:ext cx="6286500"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5"/>
          <p:cNvSpPr txBox="1">
            <a:spLocks noChangeArrowheads="1"/>
          </p:cNvSpPr>
          <p:nvPr/>
        </p:nvSpPr>
        <p:spPr bwMode="auto">
          <a:xfrm>
            <a:off x="1066800" y="6477000"/>
            <a:ext cx="3509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914400" eaLnBrk="0" fontAlgn="base" hangingPunct="0">
              <a:spcBef>
                <a:spcPct val="0"/>
              </a:spcBef>
              <a:spcAft>
                <a:spcPct val="0"/>
              </a:spcAft>
            </a:pPr>
            <a:r>
              <a:rPr lang="en-US">
                <a:solidFill>
                  <a:srgbClr val="000000"/>
                </a:solidFill>
              </a:rPr>
              <a:t>From D.A. Norman (1991)</a:t>
            </a:r>
          </a:p>
        </p:txBody>
      </p:sp>
    </p:spTree>
    <p:extLst>
      <p:ext uri="{BB962C8B-B14F-4D97-AF65-F5344CB8AC3E}">
        <p14:creationId xmlns:p14="http://schemas.microsoft.com/office/powerpoint/2010/main" val="9316483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endParaRPr lang="en-US">
              <a:latin typeface="Arial" charset="0"/>
              <a:ea typeface="ＭＳ Ｐゴシック" charset="0"/>
              <a:cs typeface="ＭＳ Ｐゴシック" charset="0"/>
            </a:endParaRPr>
          </a:p>
        </p:txBody>
      </p:sp>
      <p:sp>
        <p:nvSpPr>
          <p:cNvPr id="51203" name="Content Placeholder 2"/>
          <p:cNvSpPr>
            <a:spLocks noGrp="1"/>
          </p:cNvSpPr>
          <p:nvPr>
            <p:ph idx="1"/>
          </p:nvPr>
        </p:nvSpPr>
        <p:spPr/>
        <p:txBody>
          <a:bodyPr>
            <a:normAutofit lnSpcReduction="10000"/>
          </a:bodyPr>
          <a:lstStyle/>
          <a:p>
            <a:pPr>
              <a:buFont typeface="Monotype Sorts" charset="0"/>
              <a:buNone/>
            </a:pPr>
            <a:r>
              <a:rPr lang="en-US">
                <a:latin typeface="Arial" charset="0"/>
                <a:ea typeface="ＭＳ Ｐゴシック" charset="0"/>
                <a:cs typeface="ＭＳ Ｐゴシック" charset="0"/>
              </a:rPr>
              <a:t>Informational v. Computational equivalence of representations (Simon, 1978)</a:t>
            </a:r>
          </a:p>
          <a:p>
            <a:pPr>
              <a:buFont typeface="Monotype Sorts" charset="0"/>
              <a:buNone/>
            </a:pPr>
            <a:endParaRPr lang="en-US">
              <a:latin typeface="Arial" charset="0"/>
              <a:ea typeface="ＭＳ Ｐゴシック" charset="0"/>
              <a:cs typeface="ＭＳ Ｐゴシック" charset="0"/>
            </a:endParaRPr>
          </a:p>
          <a:p>
            <a:pPr>
              <a:buFont typeface="Monotype Sorts" charset="0"/>
              <a:buNone/>
            </a:pPr>
            <a:r>
              <a:rPr lang="en-US">
                <a:latin typeface="Arial" charset="0"/>
                <a:ea typeface="ＭＳ Ｐゴシック" charset="0"/>
                <a:cs typeface="ＭＳ Ｐゴシック" charset="0"/>
              </a:rPr>
              <a:t>The fundamental idea of information visualisations is to find informationally equivalent representations that reduce computational complexity for the user</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task</a:t>
            </a:r>
          </a:p>
          <a:p>
            <a:pPr>
              <a:buFont typeface="Monotype Sorts" charset="0"/>
              <a:buNone/>
            </a:pPr>
            <a:r>
              <a:rPr lang="en-US">
                <a:latin typeface="Arial" charset="0"/>
                <a:ea typeface="ＭＳ Ｐゴシック" charset="0"/>
                <a:cs typeface="ＭＳ Ｐゴシック" charset="0"/>
              </a:rPr>
              <a:t>	by exploiting perceptual capabilities.</a:t>
            </a:r>
          </a:p>
          <a:p>
            <a:pPr>
              <a:buFont typeface="Monotype Sorts" charset="0"/>
              <a:buNone/>
            </a:pPr>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75989274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04900"/>
            <a:ext cx="9144000" cy="4646601"/>
          </a:xfrm>
          <a:prstGeom prst="rect">
            <a:avLst/>
          </a:prstGeom>
        </p:spPr>
      </p:pic>
      <p:sp>
        <p:nvSpPr>
          <p:cNvPr id="5" name="TextBox 4"/>
          <p:cNvSpPr txBox="1"/>
          <p:nvPr/>
        </p:nvSpPr>
        <p:spPr>
          <a:xfrm>
            <a:off x="0" y="660400"/>
            <a:ext cx="4042205" cy="369332"/>
          </a:xfrm>
          <a:prstGeom prst="rect">
            <a:avLst/>
          </a:prstGeom>
          <a:noFill/>
        </p:spPr>
        <p:txBody>
          <a:bodyPr wrap="none" rtlCol="0">
            <a:spAutoFit/>
          </a:bodyPr>
          <a:lstStyle/>
          <a:p>
            <a:r>
              <a:rPr lang="en-US" dirty="0" smtClean="0">
                <a:solidFill>
                  <a:srgbClr val="FFFFFF"/>
                </a:solidFill>
              </a:rPr>
              <a:t>Card et al. Visualisation Reference Model</a:t>
            </a:r>
            <a:endParaRPr lang="en-US" dirty="0">
              <a:solidFill>
                <a:srgbClr val="FFFFFF"/>
              </a:solidFill>
            </a:endParaRPr>
          </a:p>
        </p:txBody>
      </p:sp>
    </p:spTree>
    <p:extLst>
      <p:ext uri="{BB962C8B-B14F-4D97-AF65-F5344CB8AC3E}">
        <p14:creationId xmlns:p14="http://schemas.microsoft.com/office/powerpoint/2010/main" val="26568177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Top-down and Bottom-up Processes in Graph Perception</a:t>
            </a:r>
            <a:endParaRPr lang="en-US" dirty="0"/>
          </a:p>
        </p:txBody>
      </p:sp>
      <p:sp>
        <p:nvSpPr>
          <p:cNvPr id="6" name="TextBox 5"/>
          <p:cNvSpPr txBox="1"/>
          <p:nvPr/>
        </p:nvSpPr>
        <p:spPr>
          <a:xfrm>
            <a:off x="765124" y="3316536"/>
            <a:ext cx="7921676" cy="707886"/>
          </a:xfrm>
          <a:prstGeom prst="rect">
            <a:avLst/>
          </a:prstGeom>
          <a:noFill/>
        </p:spPr>
        <p:txBody>
          <a:bodyPr wrap="square" rtlCol="0">
            <a:spAutoFit/>
          </a:bodyPr>
          <a:lstStyle/>
          <a:p>
            <a:r>
              <a:rPr lang="en-US" sz="4000" dirty="0" smtClean="0">
                <a:latin typeface="Apple Chancery"/>
                <a:cs typeface="Apple Chancery"/>
              </a:rPr>
              <a:t>THE C4T S4T ON THE M4T</a:t>
            </a:r>
            <a:endParaRPr lang="en-US" sz="4000" dirty="0">
              <a:latin typeface="Apple Chancery"/>
              <a:cs typeface="Apple Chancery"/>
            </a:endParaRPr>
          </a:p>
        </p:txBody>
      </p:sp>
    </p:spTree>
    <p:extLst>
      <p:ext uri="{BB962C8B-B14F-4D97-AF65-F5344CB8AC3E}">
        <p14:creationId xmlns:p14="http://schemas.microsoft.com/office/powerpoint/2010/main" val="38475084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2952" y="751866"/>
            <a:ext cx="6803696" cy="6001642"/>
          </a:xfrm>
          <a:prstGeom prst="rect">
            <a:avLst/>
          </a:prstGeom>
        </p:spPr>
        <p:txBody>
          <a:bodyPr wrap="square">
            <a:spAutoFit/>
          </a:bodyPr>
          <a:lstStyle/>
          <a:p>
            <a:endParaRPr lang="en-GB" sz="3200" dirty="0" smtClean="0"/>
          </a:p>
          <a:p>
            <a:r>
              <a:rPr lang="en-GB" sz="3200" dirty="0" smtClean="0"/>
              <a:t>Pinker (1991) A Theory of Graph Comprehension</a:t>
            </a:r>
          </a:p>
          <a:p>
            <a:endParaRPr lang="en-GB" sz="3200" dirty="0" smtClean="0"/>
          </a:p>
          <a:p>
            <a:r>
              <a:rPr lang="en-GB" sz="3200" dirty="0" smtClean="0"/>
              <a:t>  Visual Description (e.g. longer (L1,L2))</a:t>
            </a:r>
          </a:p>
          <a:p>
            <a:endParaRPr lang="en-GB" sz="3200" dirty="0" smtClean="0"/>
          </a:p>
          <a:p>
            <a:r>
              <a:rPr lang="en-GB" sz="3200" dirty="0" smtClean="0"/>
              <a:t>  Encoding Likelihood of predicates</a:t>
            </a:r>
          </a:p>
          <a:p>
            <a:endParaRPr lang="en-GB" sz="3200" dirty="0" smtClean="0"/>
          </a:p>
          <a:p>
            <a:r>
              <a:rPr lang="en-GB" sz="3200" dirty="0" smtClean="0"/>
              <a:t>  Interrogation (Conceptual question-&gt;message)</a:t>
            </a:r>
          </a:p>
          <a:p>
            <a:endParaRPr lang="en-GB" sz="3200" dirty="0" smtClean="0"/>
          </a:p>
          <a:p>
            <a:r>
              <a:rPr lang="en-GB" sz="3200" dirty="0" smtClean="0"/>
              <a:t>  Graph Schemas</a:t>
            </a:r>
          </a:p>
        </p:txBody>
      </p:sp>
    </p:spTree>
    <p:extLst>
      <p:ext uri="{BB962C8B-B14F-4D97-AF65-F5344CB8AC3E}">
        <p14:creationId xmlns:p14="http://schemas.microsoft.com/office/powerpoint/2010/main" val="33894704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7550" y="222249"/>
            <a:ext cx="7029450" cy="6390409"/>
          </a:xfrm>
          <a:prstGeom prst="rect">
            <a:avLst/>
          </a:prstGeom>
        </p:spPr>
      </p:pic>
    </p:spTree>
    <p:extLst>
      <p:ext uri="{BB962C8B-B14F-4D97-AF65-F5344CB8AC3E}">
        <p14:creationId xmlns:p14="http://schemas.microsoft.com/office/powerpoint/2010/main" val="172867047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5100" y="4345365"/>
            <a:ext cx="7431328" cy="2246769"/>
          </a:xfrm>
          <a:prstGeom prst="rect">
            <a:avLst/>
          </a:prstGeom>
        </p:spPr>
        <p:txBody>
          <a:bodyPr wrap="square">
            <a:spAutoFit/>
          </a:bodyPr>
          <a:lstStyle/>
          <a:p>
            <a:r>
              <a:rPr lang="en-US" sz="2800" dirty="0" smtClean="0"/>
              <a:t>Havre, S., </a:t>
            </a:r>
            <a:r>
              <a:rPr lang="en-US" sz="2800" dirty="0" err="1" smtClean="0"/>
              <a:t>Hetzler</a:t>
            </a:r>
            <a:r>
              <a:rPr lang="en-US" sz="2800" dirty="0" smtClean="0"/>
              <a:t>, E., Whitney, P., &amp; </a:t>
            </a:r>
            <a:r>
              <a:rPr lang="en-US" sz="2800" dirty="0" err="1" smtClean="0"/>
              <a:t>Nowell</a:t>
            </a:r>
            <a:r>
              <a:rPr lang="en-US" sz="2800" dirty="0" smtClean="0"/>
              <a:t>, L. (2002). </a:t>
            </a:r>
            <a:r>
              <a:rPr lang="en-US" sz="2800" dirty="0" err="1" smtClean="0"/>
              <a:t>Themeriver</a:t>
            </a:r>
            <a:r>
              <a:rPr lang="en-US" sz="2800" dirty="0" smtClean="0"/>
              <a:t>: Visualizing thematic changes in large document collections. Visualization and Computer Graphics, IEEE Transactions on, 8(1), 9-20.</a:t>
            </a:r>
            <a:endParaRPr lang="en-US" sz="2800" dirty="0"/>
          </a:p>
        </p:txBody>
      </p:sp>
      <p:sp>
        <p:nvSpPr>
          <p:cNvPr id="4" name="Rectangle 3"/>
          <p:cNvSpPr/>
          <p:nvPr/>
        </p:nvSpPr>
        <p:spPr>
          <a:xfrm>
            <a:off x="615100" y="2311456"/>
            <a:ext cx="8073580" cy="1815882"/>
          </a:xfrm>
          <a:prstGeom prst="rect">
            <a:avLst/>
          </a:prstGeom>
        </p:spPr>
        <p:txBody>
          <a:bodyPr wrap="square">
            <a:spAutoFit/>
          </a:bodyPr>
          <a:lstStyle/>
          <a:p>
            <a:r>
              <a:rPr lang="en-US" sz="2800" dirty="0" smtClean="0"/>
              <a:t>Dix, A., &amp; Ellis, G. (1998, May). Starting simple: adding value to static </a:t>
            </a:r>
            <a:r>
              <a:rPr lang="en-US" sz="2800" dirty="0" err="1" smtClean="0"/>
              <a:t>visualisation</a:t>
            </a:r>
            <a:r>
              <a:rPr lang="en-US" sz="2800" dirty="0" smtClean="0"/>
              <a:t> through simple interaction. In Proceedings of the working conference on Advanced visual interfaces (pp. 124-134). ACM.</a:t>
            </a:r>
            <a:endParaRPr lang="en-US" sz="2800" dirty="0"/>
          </a:p>
        </p:txBody>
      </p:sp>
      <p:sp>
        <p:nvSpPr>
          <p:cNvPr id="5" name="Rectangle 4"/>
          <p:cNvSpPr/>
          <p:nvPr/>
        </p:nvSpPr>
        <p:spPr>
          <a:xfrm>
            <a:off x="615100" y="280429"/>
            <a:ext cx="7705982" cy="1815882"/>
          </a:xfrm>
          <a:prstGeom prst="rect">
            <a:avLst/>
          </a:prstGeom>
        </p:spPr>
        <p:txBody>
          <a:bodyPr wrap="square">
            <a:spAutoFit/>
          </a:bodyPr>
          <a:lstStyle/>
          <a:p>
            <a:r>
              <a:rPr lang="en-US" sz="2800" dirty="0" smtClean="0"/>
              <a:t>Card, S. K., &amp; </a:t>
            </a:r>
            <a:r>
              <a:rPr lang="en-US" sz="2800" dirty="0" err="1" smtClean="0"/>
              <a:t>Mackinlay</a:t>
            </a:r>
            <a:r>
              <a:rPr lang="en-US" sz="2800" dirty="0" smtClean="0"/>
              <a:t>, J. (1997, October). The structure of the information visualization design space. In Information Visualization, 1997. Proceedings., IEEE Symposium on (pp. 92-99). IEEE.</a:t>
            </a:r>
            <a:endParaRPr lang="en-US" sz="2800" dirty="0"/>
          </a:p>
        </p:txBody>
      </p:sp>
    </p:spTree>
    <p:extLst>
      <p:ext uri="{BB962C8B-B14F-4D97-AF65-F5344CB8AC3E}">
        <p14:creationId xmlns:p14="http://schemas.microsoft.com/office/powerpoint/2010/main" val="10985783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5354" y="3018125"/>
            <a:ext cx="6670024" cy="1384995"/>
          </a:xfrm>
          <a:prstGeom prst="rect">
            <a:avLst/>
          </a:prstGeom>
        </p:spPr>
        <p:txBody>
          <a:bodyPr wrap="square">
            <a:spAutoFit/>
          </a:bodyPr>
          <a:lstStyle/>
          <a:p>
            <a:r>
              <a:rPr lang="en-US" sz="2800" dirty="0" smtClean="0"/>
              <a:t>Pinker, S. (1990). A theory of graph comprehension. Artificial intelligence and the future of testing, 73-126.</a:t>
            </a:r>
            <a:endParaRPr lang="en-US" sz="2800" dirty="0"/>
          </a:p>
        </p:txBody>
      </p:sp>
      <p:sp>
        <p:nvSpPr>
          <p:cNvPr id="4" name="Rectangle 3"/>
          <p:cNvSpPr/>
          <p:nvPr/>
        </p:nvSpPr>
        <p:spPr>
          <a:xfrm>
            <a:off x="715354" y="776849"/>
            <a:ext cx="6837114" cy="1384995"/>
          </a:xfrm>
          <a:prstGeom prst="rect">
            <a:avLst/>
          </a:prstGeom>
        </p:spPr>
        <p:txBody>
          <a:bodyPr wrap="square">
            <a:spAutoFit/>
          </a:bodyPr>
          <a:lstStyle/>
          <a:p>
            <a:r>
              <a:rPr lang="en-US" sz="2800" dirty="0" err="1" smtClean="0"/>
              <a:t>Inselberg</a:t>
            </a:r>
            <a:r>
              <a:rPr lang="en-US" sz="2800" dirty="0" smtClean="0"/>
              <a:t>, A., &amp; </a:t>
            </a:r>
            <a:r>
              <a:rPr lang="en-US" sz="2800" dirty="0" err="1" smtClean="0"/>
              <a:t>Dimsdale</a:t>
            </a:r>
            <a:r>
              <a:rPr lang="en-US" sz="2800" dirty="0" smtClean="0"/>
              <a:t>, B. (1991). </a:t>
            </a:r>
            <a:r>
              <a:rPr lang="en-US" sz="2800" smtClean="0"/>
              <a:t>Parallel Coordinates. </a:t>
            </a:r>
            <a:r>
              <a:rPr lang="en-US" sz="2800" dirty="0" smtClean="0"/>
              <a:t>In Human-Machine Interactive Systems (pp. 199-233). Springer US.</a:t>
            </a:r>
            <a:endParaRPr lang="en-US" sz="2800" dirty="0"/>
          </a:p>
        </p:txBody>
      </p:sp>
    </p:spTree>
    <p:extLst>
      <p:ext uri="{BB962C8B-B14F-4D97-AF65-F5344CB8AC3E}">
        <p14:creationId xmlns:p14="http://schemas.microsoft.com/office/powerpoint/2010/main" val="28740697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81922" name="Text Box 1"/>
          <p:cNvSpPr txBox="1">
            <a:spLocks noChangeArrowheads="1"/>
          </p:cNvSpPr>
          <p:nvPr/>
        </p:nvSpPr>
        <p:spPr bwMode="auto">
          <a:xfrm>
            <a:off x="914400" y="719931"/>
            <a:ext cx="73152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0"/>
                <a:cs typeface="Microsoft YaHei" charset="0"/>
              </a:defRPr>
            </a:lvl1pPr>
            <a:lvl2pPr marL="37931725" indent="-37474525"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9pPr>
          </a:lstStyle>
          <a:p>
            <a:pPr defTabSz="449263" eaLnBrk="1" fontAlgn="base" hangingPunct="1">
              <a:spcBef>
                <a:spcPct val="0"/>
              </a:spcBef>
              <a:spcAft>
                <a:spcPct val="0"/>
              </a:spcAft>
              <a:buSzPct val="100000"/>
            </a:pPr>
            <a:r>
              <a:rPr lang="en-GB" sz="4800" dirty="0" smtClean="0">
                <a:solidFill>
                  <a:srgbClr val="FF8600"/>
                </a:solidFill>
              </a:rPr>
              <a:t>Dynamic Stacked </a:t>
            </a:r>
            <a:r>
              <a:rPr lang="en-GB" sz="4800" dirty="0" err="1" smtClean="0">
                <a:solidFill>
                  <a:srgbClr val="FF8600"/>
                </a:solidFill>
              </a:rPr>
              <a:t>Histrograms</a:t>
            </a:r>
            <a:endParaRPr lang="en-GB" sz="4800" dirty="0">
              <a:solidFill>
                <a:srgbClr val="FF8600"/>
              </a:solidFill>
            </a:endParaRPr>
          </a:p>
        </p:txBody>
      </p:sp>
      <p:sp>
        <p:nvSpPr>
          <p:cNvPr id="81923" name="Text Box 2"/>
          <p:cNvSpPr txBox="1">
            <a:spLocks noChangeArrowheads="1"/>
          </p:cNvSpPr>
          <p:nvPr/>
        </p:nvSpPr>
        <p:spPr bwMode="auto">
          <a:xfrm>
            <a:off x="914400" y="3124200"/>
            <a:ext cx="7315200"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marL="228600" indent="-182563" eaLnBrk="0" hangingPunc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ＭＳ Ｐゴシック" charset="0"/>
                <a:cs typeface="Microsoft YaHei" charset="0"/>
              </a:defRPr>
            </a:lvl1pPr>
            <a:lvl2pPr marL="37931725" indent="-37474525" eaLnBrk="0" hangingPunc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2pPr>
            <a:lvl3pPr eaLnBrk="0" hangingPunc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3pPr>
            <a:lvl4pPr eaLnBrk="0" hangingPunc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4pPr>
            <a:lvl5pPr eaLnBrk="0" hangingPunct="0">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tabLst>
                <a:tab pos="228600" algn="l"/>
                <a:tab pos="676275" algn="l"/>
                <a:tab pos="1125538" algn="l"/>
                <a:tab pos="1574800" algn="l"/>
                <a:tab pos="2024063" algn="l"/>
                <a:tab pos="2473325" algn="l"/>
                <a:tab pos="2922588" algn="l"/>
                <a:tab pos="3371850" algn="l"/>
                <a:tab pos="3821113" algn="l"/>
                <a:tab pos="4270375" algn="l"/>
                <a:tab pos="4719638" algn="l"/>
                <a:tab pos="5168900" algn="l"/>
                <a:tab pos="5618163" algn="l"/>
                <a:tab pos="6067425" algn="l"/>
                <a:tab pos="6516688" algn="l"/>
                <a:tab pos="6965950" algn="l"/>
                <a:tab pos="7415213" algn="l"/>
                <a:tab pos="7864475" algn="l"/>
                <a:tab pos="8313738" algn="l"/>
                <a:tab pos="8763000" algn="l"/>
                <a:tab pos="9212263" algn="l"/>
              </a:tabLst>
              <a:defRPr sz="2400">
                <a:solidFill>
                  <a:schemeClr val="bg1"/>
                </a:solidFill>
                <a:latin typeface="Arial" charset="0"/>
                <a:ea typeface="Microsoft YaHei" charset="0"/>
                <a:cs typeface="Microsoft YaHei" charset="0"/>
              </a:defRPr>
            </a:lvl9pPr>
          </a:lstStyle>
          <a:p>
            <a:pPr algn="just" defTabSz="449263" eaLnBrk="1" fontAlgn="base" hangingPunct="1">
              <a:spcBef>
                <a:spcPts val="500"/>
              </a:spcBef>
              <a:spcAft>
                <a:spcPct val="0"/>
              </a:spcAft>
              <a:buClr>
                <a:srgbClr val="FF8600"/>
              </a:buClr>
              <a:buSzPct val="100000"/>
              <a:buFont typeface="Wingdings" charset="0"/>
              <a:buChar char=""/>
            </a:pPr>
            <a:r>
              <a:rPr lang="en-US" dirty="0">
                <a:solidFill>
                  <a:srgbClr val="FFFFFF"/>
                </a:solidFill>
              </a:rPr>
              <a:t>“virtually any static representation can become more powerful by the addition of simple interactive elements.”</a:t>
            </a:r>
          </a:p>
          <a:p>
            <a:pPr defTabSz="449263" eaLnBrk="1" fontAlgn="base" hangingPunct="1">
              <a:spcBef>
                <a:spcPts val="500"/>
              </a:spcBef>
              <a:spcAft>
                <a:spcPct val="0"/>
              </a:spcAft>
              <a:buClr>
                <a:srgbClr val="FF8600"/>
              </a:buClr>
              <a:buSzPct val="100000"/>
              <a:buFont typeface="Wingdings" charset="0"/>
              <a:buChar char=""/>
            </a:pPr>
            <a:endParaRPr lang="en-US" sz="2600" dirty="0">
              <a:solidFill>
                <a:srgbClr val="FFFFFF"/>
              </a:solidFill>
            </a:endParaRPr>
          </a:p>
          <a:p>
            <a:pPr defTabSz="449263" eaLnBrk="1" fontAlgn="base" hangingPunct="1">
              <a:spcBef>
                <a:spcPts val="500"/>
              </a:spcBef>
              <a:spcAft>
                <a:spcPct val="0"/>
              </a:spcAft>
              <a:buClr>
                <a:srgbClr val="FF8600"/>
              </a:buClr>
              <a:buSzPct val="100000"/>
              <a:buFont typeface="Wingdings" charset="0"/>
              <a:buChar char=""/>
            </a:pPr>
            <a:endParaRPr lang="en-GB" sz="2600" dirty="0">
              <a:solidFill>
                <a:srgbClr val="FFFFFF"/>
              </a:solidFill>
            </a:endParaRPr>
          </a:p>
        </p:txBody>
      </p:sp>
      <p:sp>
        <p:nvSpPr>
          <p:cNvPr id="81924" name="TextBox 3"/>
          <p:cNvSpPr txBox="1">
            <a:spLocks noChangeArrowheads="1"/>
          </p:cNvSpPr>
          <p:nvPr/>
        </p:nvSpPr>
        <p:spPr bwMode="auto">
          <a:xfrm>
            <a:off x="5715000" y="4191000"/>
            <a:ext cx="2586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Microsoft YaHei" charset="0"/>
              </a:defRPr>
            </a:lvl1pPr>
            <a:lvl2pPr marL="37931725" indent="-37474525" eaLnBrk="0" hangingPunct="0">
              <a:defRPr sz="2400">
                <a:solidFill>
                  <a:schemeClr val="bg1"/>
                </a:solidFill>
                <a:latin typeface="Arial" charset="0"/>
                <a:ea typeface="Microsoft YaHei" charset="0"/>
                <a:cs typeface="Microsoft YaHei" charset="0"/>
              </a:defRPr>
            </a:lvl2pPr>
            <a:lvl3pPr eaLnBrk="0" hangingPunct="0">
              <a:defRPr sz="2400">
                <a:solidFill>
                  <a:schemeClr val="bg1"/>
                </a:solidFill>
                <a:latin typeface="Arial" charset="0"/>
                <a:ea typeface="Microsoft YaHei" charset="0"/>
                <a:cs typeface="Microsoft YaHei" charset="0"/>
              </a:defRPr>
            </a:lvl3pPr>
            <a:lvl4pPr eaLnBrk="0" hangingPunct="0">
              <a:defRPr sz="2400">
                <a:solidFill>
                  <a:schemeClr val="bg1"/>
                </a:solidFill>
                <a:latin typeface="Arial" charset="0"/>
                <a:ea typeface="Microsoft YaHei" charset="0"/>
                <a:cs typeface="Microsoft YaHei" charset="0"/>
              </a:defRPr>
            </a:lvl4pPr>
            <a:lvl5pPr eaLnBrk="0" hangingPunct="0">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defRPr sz="2400">
                <a:solidFill>
                  <a:schemeClr val="bg1"/>
                </a:solidFill>
                <a:latin typeface="Arial" charset="0"/>
                <a:ea typeface="Microsoft YaHei" charset="0"/>
                <a:cs typeface="Microsoft YaHei" charset="0"/>
              </a:defRPr>
            </a:lvl9pPr>
          </a:lstStyle>
          <a:p>
            <a:pPr defTabSz="449263" eaLnBrk="1" fontAlgn="base" hangingPunct="1">
              <a:spcBef>
                <a:spcPct val="0"/>
              </a:spcBef>
              <a:spcAft>
                <a:spcPct val="0"/>
              </a:spcAft>
              <a:buClr>
                <a:srgbClr val="000000"/>
              </a:buClr>
              <a:buSzPct val="100000"/>
              <a:buFont typeface="Times New Roman" charset="0"/>
              <a:buNone/>
            </a:pPr>
            <a:r>
              <a:rPr lang="en-GB" sz="1400">
                <a:solidFill>
                  <a:srgbClr val="FFFFFF"/>
                </a:solidFill>
              </a:rPr>
              <a:t>Alan Dix, Geoffrey Ellis (1998)</a:t>
            </a:r>
          </a:p>
          <a:p>
            <a:pPr defTabSz="449263" eaLnBrk="1" fontAlgn="base" hangingPunct="1">
              <a:spcBef>
                <a:spcPct val="0"/>
              </a:spcBef>
              <a:spcAft>
                <a:spcPct val="0"/>
              </a:spcAft>
              <a:buClr>
                <a:srgbClr val="000000"/>
              </a:buClr>
              <a:buSzPct val="100000"/>
              <a:buFont typeface="Times New Roman" charset="0"/>
              <a:buNone/>
            </a:pPr>
            <a:endParaRPr lang="en-US" sz="1400">
              <a:solidFill>
                <a:srgbClr val="FFFFFF"/>
              </a:solidFill>
            </a:endParaRPr>
          </a:p>
        </p:txBody>
      </p:sp>
    </p:spTree>
    <p:extLst>
      <p:ext uri="{BB962C8B-B14F-4D97-AF65-F5344CB8AC3E}">
        <p14:creationId xmlns:p14="http://schemas.microsoft.com/office/powerpoint/2010/main" val="34955671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83970" name="Text Box 1"/>
          <p:cNvSpPr txBox="1">
            <a:spLocks noChangeArrowheads="1"/>
          </p:cNvSpPr>
          <p:nvPr/>
        </p:nvSpPr>
        <p:spPr bwMode="auto">
          <a:xfrm>
            <a:off x="914400" y="179388"/>
            <a:ext cx="73152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0"/>
                <a:cs typeface="Microsoft YaHei" charset="0"/>
              </a:defRPr>
            </a:lvl1pPr>
            <a:lvl2pPr marL="37931725" indent="-37474525"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9pPr>
          </a:lstStyle>
          <a:p>
            <a:pPr defTabSz="449263" eaLnBrk="1" fontAlgn="base" hangingPunct="1">
              <a:spcBef>
                <a:spcPct val="0"/>
              </a:spcBef>
              <a:spcAft>
                <a:spcPct val="0"/>
              </a:spcAft>
              <a:buSzPct val="100000"/>
            </a:pPr>
            <a:r>
              <a:rPr lang="en-GB" sz="4800">
                <a:solidFill>
                  <a:srgbClr val="FF8600"/>
                </a:solidFill>
              </a:rPr>
              <a:t>Interaction</a:t>
            </a:r>
          </a:p>
        </p:txBody>
      </p:sp>
      <p:pic>
        <p:nvPicPr>
          <p:cNvPr id="83971" name="Content Placeholder 6" descr="Picture 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71600"/>
            <a:ext cx="525780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2" name="TextBox 7"/>
          <p:cNvSpPr txBox="1">
            <a:spLocks noChangeArrowheads="1"/>
          </p:cNvSpPr>
          <p:nvPr/>
        </p:nvSpPr>
        <p:spPr bwMode="auto">
          <a:xfrm>
            <a:off x="1066800" y="5410200"/>
            <a:ext cx="6734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Microsoft YaHei" charset="0"/>
              </a:defRPr>
            </a:lvl1pPr>
            <a:lvl2pPr marL="37931725" indent="-37474525" eaLnBrk="0" hangingPunct="0">
              <a:defRPr sz="2400">
                <a:solidFill>
                  <a:schemeClr val="bg1"/>
                </a:solidFill>
                <a:latin typeface="Arial" charset="0"/>
                <a:ea typeface="Microsoft YaHei" charset="0"/>
                <a:cs typeface="Microsoft YaHei" charset="0"/>
              </a:defRPr>
            </a:lvl2pPr>
            <a:lvl3pPr eaLnBrk="0" hangingPunct="0">
              <a:defRPr sz="2400">
                <a:solidFill>
                  <a:schemeClr val="bg1"/>
                </a:solidFill>
                <a:latin typeface="Arial" charset="0"/>
                <a:ea typeface="Microsoft YaHei" charset="0"/>
                <a:cs typeface="Microsoft YaHei" charset="0"/>
              </a:defRPr>
            </a:lvl3pPr>
            <a:lvl4pPr eaLnBrk="0" hangingPunct="0">
              <a:defRPr sz="2400">
                <a:solidFill>
                  <a:schemeClr val="bg1"/>
                </a:solidFill>
                <a:latin typeface="Arial" charset="0"/>
                <a:ea typeface="Microsoft YaHei" charset="0"/>
                <a:cs typeface="Microsoft YaHei" charset="0"/>
              </a:defRPr>
            </a:lvl4pPr>
            <a:lvl5pPr eaLnBrk="0" hangingPunct="0">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defRPr sz="2400">
                <a:solidFill>
                  <a:schemeClr val="bg1"/>
                </a:solidFill>
                <a:latin typeface="Arial" charset="0"/>
                <a:ea typeface="Microsoft YaHei" charset="0"/>
                <a:cs typeface="Microsoft YaHei" charset="0"/>
              </a:defRPr>
            </a:lvl9pPr>
          </a:lstStyle>
          <a:p>
            <a:pPr defTabSz="449263" eaLnBrk="1" fontAlgn="base" hangingPunct="1">
              <a:spcBef>
                <a:spcPct val="0"/>
              </a:spcBef>
              <a:spcAft>
                <a:spcPct val="0"/>
              </a:spcAft>
              <a:buClr>
                <a:srgbClr val="000000"/>
              </a:buClr>
              <a:buSzPct val="100000"/>
              <a:buFont typeface="Times New Roman" charset="0"/>
              <a:buNone/>
            </a:pPr>
            <a:r>
              <a:rPr lang="en-US" sz="1800">
                <a:solidFill>
                  <a:srgbClr val="FFFFFF"/>
                </a:solidFill>
              </a:rPr>
              <a:t>“I can easily compare the sales of apples, but its hard to make a </a:t>
            </a:r>
          </a:p>
          <a:p>
            <a:pPr defTabSz="449263" eaLnBrk="1" fontAlgn="base" hangingPunct="1">
              <a:spcBef>
                <a:spcPct val="0"/>
              </a:spcBef>
              <a:spcAft>
                <a:spcPct val="0"/>
              </a:spcAft>
              <a:buClr>
                <a:srgbClr val="000000"/>
              </a:buClr>
              <a:buSzPct val="100000"/>
              <a:buFont typeface="Times New Roman" charset="0"/>
              <a:buNone/>
            </a:pPr>
            <a:r>
              <a:rPr lang="en-US" sz="1800">
                <a:solidFill>
                  <a:srgbClr val="FFFFFF"/>
                </a:solidFill>
              </a:rPr>
              <a:t>judgment on the sales of bananas, hmmmm…”</a:t>
            </a:r>
          </a:p>
        </p:txBody>
      </p:sp>
    </p:spTree>
    <p:extLst>
      <p:ext uri="{BB962C8B-B14F-4D97-AF65-F5344CB8AC3E}">
        <p14:creationId xmlns:p14="http://schemas.microsoft.com/office/powerpoint/2010/main" val="23424242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86018" name="Text Box 1"/>
          <p:cNvSpPr txBox="1">
            <a:spLocks noChangeArrowheads="1"/>
          </p:cNvSpPr>
          <p:nvPr/>
        </p:nvSpPr>
        <p:spPr bwMode="auto">
          <a:xfrm>
            <a:off x="914400" y="179388"/>
            <a:ext cx="73152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ＭＳ Ｐゴシック" charset="0"/>
                <a:cs typeface="Microsoft YaHei" charset="0"/>
              </a:defRPr>
            </a:lvl1pPr>
            <a:lvl2pPr marL="37931725" indent="-37474525"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Arial" charset="0"/>
                <a:ea typeface="Microsoft YaHei" charset="0"/>
                <a:cs typeface="Microsoft YaHei" charset="0"/>
              </a:defRPr>
            </a:lvl9pPr>
          </a:lstStyle>
          <a:p>
            <a:pPr defTabSz="449263" eaLnBrk="1" fontAlgn="base" hangingPunct="1">
              <a:spcBef>
                <a:spcPct val="0"/>
              </a:spcBef>
              <a:spcAft>
                <a:spcPct val="0"/>
              </a:spcAft>
              <a:buSzPct val="100000"/>
            </a:pPr>
            <a:r>
              <a:rPr lang="en-GB" sz="4800">
                <a:solidFill>
                  <a:srgbClr val="FF8600"/>
                </a:solidFill>
              </a:rPr>
              <a:t>Interaction</a:t>
            </a:r>
          </a:p>
        </p:txBody>
      </p:sp>
      <p:pic>
        <p:nvPicPr>
          <p:cNvPr id="86019" name="Content Placeholder 6" descr="Picture 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71600"/>
            <a:ext cx="5240338"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Box 7"/>
          <p:cNvSpPr txBox="1">
            <a:spLocks noChangeArrowheads="1"/>
          </p:cNvSpPr>
          <p:nvPr/>
        </p:nvSpPr>
        <p:spPr bwMode="auto">
          <a:xfrm>
            <a:off x="1058863" y="5257800"/>
            <a:ext cx="6740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Microsoft YaHei" charset="0"/>
              </a:defRPr>
            </a:lvl1pPr>
            <a:lvl2pPr marL="37931725" indent="-37474525" eaLnBrk="0" hangingPunct="0">
              <a:defRPr sz="2400">
                <a:solidFill>
                  <a:schemeClr val="bg1"/>
                </a:solidFill>
                <a:latin typeface="Arial" charset="0"/>
                <a:ea typeface="Microsoft YaHei" charset="0"/>
                <a:cs typeface="Microsoft YaHei" charset="0"/>
              </a:defRPr>
            </a:lvl2pPr>
            <a:lvl3pPr eaLnBrk="0" hangingPunct="0">
              <a:defRPr sz="2400">
                <a:solidFill>
                  <a:schemeClr val="bg1"/>
                </a:solidFill>
                <a:latin typeface="Arial" charset="0"/>
                <a:ea typeface="Microsoft YaHei" charset="0"/>
                <a:cs typeface="Microsoft YaHei" charset="0"/>
              </a:defRPr>
            </a:lvl3pPr>
            <a:lvl4pPr eaLnBrk="0" hangingPunct="0">
              <a:defRPr sz="2400">
                <a:solidFill>
                  <a:schemeClr val="bg1"/>
                </a:solidFill>
                <a:latin typeface="Arial" charset="0"/>
                <a:ea typeface="Microsoft YaHei" charset="0"/>
                <a:cs typeface="Microsoft YaHei" charset="0"/>
              </a:defRPr>
            </a:lvl4pPr>
            <a:lvl5pPr eaLnBrk="0" hangingPunct="0">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defRPr sz="2400">
                <a:solidFill>
                  <a:schemeClr val="bg1"/>
                </a:solidFill>
                <a:latin typeface="Arial" charset="0"/>
                <a:ea typeface="Microsoft YaHei" charset="0"/>
                <a:cs typeface="Microsoft YaHei" charset="0"/>
              </a:defRPr>
            </a:lvl9pPr>
          </a:lstStyle>
          <a:p>
            <a:pPr defTabSz="449263" eaLnBrk="1" fontAlgn="base" hangingPunct="1">
              <a:spcBef>
                <a:spcPct val="0"/>
              </a:spcBef>
              <a:spcAft>
                <a:spcPct val="0"/>
              </a:spcAft>
              <a:buClr>
                <a:srgbClr val="000000"/>
              </a:buClr>
              <a:buSzPct val="100000"/>
              <a:buFont typeface="Times New Roman" charset="0"/>
              <a:buNone/>
            </a:pPr>
            <a:r>
              <a:rPr lang="en-US" sz="1800">
                <a:solidFill>
                  <a:srgbClr val="FFFFFF"/>
                </a:solidFill>
              </a:rPr>
              <a:t>“Super! Now I can easily confirm that their has been an increase</a:t>
            </a:r>
          </a:p>
          <a:p>
            <a:pPr defTabSz="449263" eaLnBrk="1" fontAlgn="base" hangingPunct="1">
              <a:spcBef>
                <a:spcPct val="0"/>
              </a:spcBef>
              <a:spcAft>
                <a:spcPct val="0"/>
              </a:spcAft>
              <a:buClr>
                <a:srgbClr val="000000"/>
              </a:buClr>
              <a:buSzPct val="100000"/>
              <a:buFont typeface="Times New Roman" charset="0"/>
              <a:buNone/>
            </a:pPr>
            <a:r>
              <a:rPr lang="en-US" sz="1800">
                <a:solidFill>
                  <a:srgbClr val="FFFFFF"/>
                </a:solidFill>
              </a:rPr>
              <a:t>In the sales of bananas. Time to buy shares in Chiquita” </a:t>
            </a:r>
          </a:p>
        </p:txBody>
      </p:sp>
      <p:sp>
        <p:nvSpPr>
          <p:cNvPr id="86021" name="TextBox 4"/>
          <p:cNvSpPr txBox="1">
            <a:spLocks noChangeArrowheads="1"/>
          </p:cNvSpPr>
          <p:nvPr/>
        </p:nvSpPr>
        <p:spPr bwMode="auto">
          <a:xfrm>
            <a:off x="3227388" y="6550025"/>
            <a:ext cx="5916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Microsoft YaHei" charset="0"/>
              </a:defRPr>
            </a:lvl1pPr>
            <a:lvl2pPr marL="37931725" indent="-37474525" eaLnBrk="0" hangingPunct="0">
              <a:defRPr sz="2400">
                <a:solidFill>
                  <a:schemeClr val="bg1"/>
                </a:solidFill>
                <a:latin typeface="Arial" charset="0"/>
                <a:ea typeface="Microsoft YaHei" charset="0"/>
                <a:cs typeface="Microsoft YaHei" charset="0"/>
              </a:defRPr>
            </a:lvl2pPr>
            <a:lvl3pPr eaLnBrk="0" hangingPunct="0">
              <a:defRPr sz="2400">
                <a:solidFill>
                  <a:schemeClr val="bg1"/>
                </a:solidFill>
                <a:latin typeface="Arial" charset="0"/>
                <a:ea typeface="Microsoft YaHei" charset="0"/>
                <a:cs typeface="Microsoft YaHei" charset="0"/>
              </a:defRPr>
            </a:lvl3pPr>
            <a:lvl4pPr eaLnBrk="0" hangingPunct="0">
              <a:defRPr sz="2400">
                <a:solidFill>
                  <a:schemeClr val="bg1"/>
                </a:solidFill>
                <a:latin typeface="Arial" charset="0"/>
                <a:ea typeface="Microsoft YaHei" charset="0"/>
                <a:cs typeface="Microsoft YaHei" charset="0"/>
              </a:defRPr>
            </a:lvl4pPr>
            <a:lvl5pPr eaLnBrk="0" hangingPunct="0">
              <a:defRPr sz="2400">
                <a:solidFill>
                  <a:schemeClr val="bg1"/>
                </a:solidFill>
                <a:latin typeface="Arial" charset="0"/>
                <a:ea typeface="Microsoft YaHei" charset="0"/>
                <a:cs typeface="Microsoft YaHei" charset="0"/>
              </a:defRPr>
            </a:lvl5pPr>
            <a:lvl6pPr marL="457200" eaLnBrk="0" fontAlgn="base" hangingPunct="0">
              <a:spcBef>
                <a:spcPct val="0"/>
              </a:spcBef>
              <a:spcAft>
                <a:spcPct val="0"/>
              </a:spcAft>
              <a:defRPr sz="2400">
                <a:solidFill>
                  <a:schemeClr val="bg1"/>
                </a:solidFill>
                <a:latin typeface="Arial" charset="0"/>
                <a:ea typeface="Microsoft YaHei" charset="0"/>
                <a:cs typeface="Microsoft YaHei" charset="0"/>
              </a:defRPr>
            </a:lvl6pPr>
            <a:lvl7pPr marL="914400" eaLnBrk="0" fontAlgn="base" hangingPunct="0">
              <a:spcBef>
                <a:spcPct val="0"/>
              </a:spcBef>
              <a:spcAft>
                <a:spcPct val="0"/>
              </a:spcAft>
              <a:defRPr sz="2400">
                <a:solidFill>
                  <a:schemeClr val="bg1"/>
                </a:solidFill>
                <a:latin typeface="Arial" charset="0"/>
                <a:ea typeface="Microsoft YaHei" charset="0"/>
                <a:cs typeface="Microsoft YaHei" charset="0"/>
              </a:defRPr>
            </a:lvl7pPr>
            <a:lvl8pPr marL="1371600" eaLnBrk="0" fontAlgn="base" hangingPunct="0">
              <a:spcBef>
                <a:spcPct val="0"/>
              </a:spcBef>
              <a:spcAft>
                <a:spcPct val="0"/>
              </a:spcAft>
              <a:defRPr sz="2400">
                <a:solidFill>
                  <a:schemeClr val="bg1"/>
                </a:solidFill>
                <a:latin typeface="Arial" charset="0"/>
                <a:ea typeface="Microsoft YaHei" charset="0"/>
                <a:cs typeface="Microsoft YaHei" charset="0"/>
              </a:defRPr>
            </a:lvl8pPr>
            <a:lvl9pPr marL="1828800" eaLnBrk="0" fontAlgn="base" hangingPunct="0">
              <a:spcBef>
                <a:spcPct val="0"/>
              </a:spcBef>
              <a:spcAft>
                <a:spcPct val="0"/>
              </a:spcAft>
              <a:defRPr sz="2400">
                <a:solidFill>
                  <a:schemeClr val="bg1"/>
                </a:solidFill>
                <a:latin typeface="Arial" charset="0"/>
                <a:ea typeface="Microsoft YaHei" charset="0"/>
                <a:cs typeface="Microsoft YaHei" charset="0"/>
              </a:defRPr>
            </a:lvl9pPr>
          </a:lstStyle>
          <a:p>
            <a:pPr algn="r" defTabSz="449263" eaLnBrk="1" fontAlgn="base" hangingPunct="1">
              <a:spcBef>
                <a:spcPct val="0"/>
              </a:spcBef>
              <a:spcAft>
                <a:spcPct val="0"/>
              </a:spcAft>
              <a:buClr>
                <a:srgbClr val="000000"/>
              </a:buClr>
              <a:buSzPct val="100000"/>
              <a:buFont typeface="Times New Roman" charset="0"/>
              <a:buNone/>
            </a:pPr>
            <a:r>
              <a:rPr lang="en-US" sz="1400">
                <a:solidFill>
                  <a:srgbClr val="FFFFFF"/>
                </a:solidFill>
              </a:rPr>
              <a:t>Dancing Histogram: http://www.meandeviation.com/dancing-histograms/ </a:t>
            </a:r>
          </a:p>
        </p:txBody>
      </p:sp>
    </p:spTree>
    <p:extLst>
      <p:ext uri="{BB962C8B-B14F-4D97-AF65-F5344CB8AC3E}">
        <p14:creationId xmlns:p14="http://schemas.microsoft.com/office/powerpoint/2010/main" val="372255718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759" y="1196110"/>
            <a:ext cx="8360064" cy="3170099"/>
          </a:xfrm>
          <a:prstGeom prst="rect">
            <a:avLst/>
          </a:prstGeom>
          <a:noFill/>
        </p:spPr>
        <p:txBody>
          <a:bodyPr wrap="square" rtlCol="0">
            <a:spAutoFit/>
          </a:bodyPr>
          <a:lstStyle/>
          <a:p>
            <a:r>
              <a:rPr lang="en-US" sz="2800" b="1" dirty="0" smtClean="0"/>
              <a:t>Parallel Coordinates</a:t>
            </a:r>
          </a:p>
          <a:p>
            <a:endParaRPr lang="en-US" sz="2800" b="1" dirty="0" smtClean="0"/>
          </a:p>
          <a:p>
            <a:endParaRPr lang="en-US" dirty="0"/>
          </a:p>
          <a:p>
            <a:r>
              <a:rPr lang="en-US" dirty="0" smtClean="0"/>
              <a:t>Alfred </a:t>
            </a:r>
            <a:r>
              <a:rPr lang="en-US" dirty="0" err="1" smtClean="0"/>
              <a:t>Inselberg</a:t>
            </a:r>
            <a:r>
              <a:rPr lang="en-US" dirty="0" smtClean="0"/>
              <a:t>, </a:t>
            </a:r>
            <a:r>
              <a:rPr lang="en-US" dirty="0" err="1" smtClean="0"/>
              <a:t>e.g</a:t>
            </a:r>
            <a:endParaRPr lang="en-US" dirty="0" smtClean="0"/>
          </a:p>
          <a:p>
            <a:endParaRPr lang="en-US" dirty="0"/>
          </a:p>
          <a:p>
            <a:r>
              <a:rPr lang="en-US" dirty="0" err="1"/>
              <a:t>Inselberg</a:t>
            </a:r>
            <a:r>
              <a:rPr lang="en-US" dirty="0"/>
              <a:t>, A. (1997, October). Multidimensional detective. In </a:t>
            </a:r>
            <a:r>
              <a:rPr lang="en-US" i="1" dirty="0"/>
              <a:t>Information Visualization, 1997. Proceedings., IEEE Symposium on</a:t>
            </a:r>
            <a:r>
              <a:rPr lang="en-US" dirty="0"/>
              <a:t> (pp. 100-107). IEEE.</a:t>
            </a:r>
          </a:p>
          <a:p>
            <a:r>
              <a:rPr lang="en-US" dirty="0" smtClean="0"/>
              <a:t>.</a:t>
            </a:r>
          </a:p>
          <a:p>
            <a:endParaRPr lang="en-US" dirty="0"/>
          </a:p>
          <a:p>
            <a:r>
              <a:rPr lang="en-US" dirty="0" smtClean="0"/>
              <a:t>&lt;Demo of OECD Data in Class&gt;</a:t>
            </a:r>
            <a:endParaRPr lang="en-US" dirty="0"/>
          </a:p>
        </p:txBody>
      </p:sp>
    </p:spTree>
    <p:extLst>
      <p:ext uri="{BB962C8B-B14F-4D97-AF65-F5344CB8AC3E}">
        <p14:creationId xmlns:p14="http://schemas.microsoft.com/office/powerpoint/2010/main" val="6861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Themes in a Text Corpus</a:t>
            </a:r>
            <a:endParaRPr lang="en-US" dirty="0"/>
          </a:p>
        </p:txBody>
      </p:sp>
      <p:pic>
        <p:nvPicPr>
          <p:cNvPr id="4" name="Picture 3"/>
          <p:cNvPicPr>
            <a:picLocks noChangeAspect="1"/>
          </p:cNvPicPr>
          <p:nvPr/>
        </p:nvPicPr>
        <p:blipFill>
          <a:blip r:embed="rId3"/>
          <a:stretch>
            <a:fillRect/>
          </a:stretch>
        </p:blipFill>
        <p:spPr>
          <a:xfrm>
            <a:off x="1123680" y="1714500"/>
            <a:ext cx="7563120" cy="5176792"/>
          </a:xfrm>
          <a:prstGeom prst="rect">
            <a:avLst/>
          </a:prstGeom>
        </p:spPr>
      </p:pic>
    </p:spTree>
    <p:extLst>
      <p:ext uri="{BB962C8B-B14F-4D97-AF65-F5344CB8AC3E}">
        <p14:creationId xmlns:p14="http://schemas.microsoft.com/office/powerpoint/2010/main" val="32709160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ThemeRiver</a:t>
            </a:r>
            <a:endParaRPr lang="en-US" dirty="0"/>
          </a:p>
        </p:txBody>
      </p:sp>
      <p:pic>
        <p:nvPicPr>
          <p:cNvPr id="4" name="Picture 3"/>
          <p:cNvPicPr>
            <a:picLocks noChangeAspect="1"/>
          </p:cNvPicPr>
          <p:nvPr/>
        </p:nvPicPr>
        <p:blipFill>
          <a:blip r:embed="rId3"/>
          <a:stretch>
            <a:fillRect/>
          </a:stretch>
        </p:blipFill>
        <p:spPr>
          <a:xfrm>
            <a:off x="457200" y="1417637"/>
            <a:ext cx="8229600" cy="5063031"/>
          </a:xfrm>
          <a:prstGeom prst="rect">
            <a:avLst/>
          </a:prstGeom>
        </p:spPr>
      </p:pic>
    </p:spTree>
    <p:extLst>
      <p:ext uri="{BB962C8B-B14F-4D97-AF65-F5344CB8AC3E}">
        <p14:creationId xmlns:p14="http://schemas.microsoft.com/office/powerpoint/2010/main" val="31441874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09176" y="1583765"/>
            <a:ext cx="478118" cy="463176"/>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1</a:t>
            </a:r>
            <a:endParaRPr lang="en-US" sz="2400" dirty="0"/>
          </a:p>
        </p:txBody>
      </p:sp>
      <p:sp>
        <p:nvSpPr>
          <p:cNvPr id="7" name="TextBox 6"/>
          <p:cNvSpPr txBox="1"/>
          <p:nvPr/>
        </p:nvSpPr>
        <p:spPr>
          <a:xfrm>
            <a:off x="806824" y="1472269"/>
            <a:ext cx="1683499" cy="646331"/>
          </a:xfrm>
          <a:prstGeom prst="rect">
            <a:avLst/>
          </a:prstGeom>
          <a:noFill/>
        </p:spPr>
        <p:txBody>
          <a:bodyPr wrap="none" rtlCol="0">
            <a:spAutoFit/>
          </a:bodyPr>
          <a:lstStyle/>
          <a:p>
            <a:r>
              <a:rPr lang="en-US" sz="3600" dirty="0" smtClean="0"/>
              <a:t>Physical</a:t>
            </a:r>
            <a:endParaRPr lang="en-US" sz="3600" dirty="0"/>
          </a:p>
        </p:txBody>
      </p:sp>
      <p:cxnSp>
        <p:nvCxnSpPr>
          <p:cNvPr id="11" name="Straight Connector 10"/>
          <p:cNvCxnSpPr/>
          <p:nvPr/>
        </p:nvCxnSpPr>
        <p:spPr>
          <a:xfrm>
            <a:off x="2838824" y="1417638"/>
            <a:ext cx="0" cy="4992127"/>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3"/>
          <a:stretch>
            <a:fillRect/>
          </a:stretch>
        </p:blipFill>
        <p:spPr>
          <a:xfrm>
            <a:off x="687294" y="2457077"/>
            <a:ext cx="1559112" cy="1559112"/>
          </a:xfrm>
          <a:prstGeom prst="rect">
            <a:avLst/>
          </a:prstGeom>
        </p:spPr>
      </p:pic>
      <p:sp>
        <p:nvSpPr>
          <p:cNvPr id="18" name="TextBox 17"/>
          <p:cNvSpPr txBox="1"/>
          <p:nvPr/>
        </p:nvSpPr>
        <p:spPr>
          <a:xfrm>
            <a:off x="33286" y="2272411"/>
            <a:ext cx="2805538" cy="369332"/>
          </a:xfrm>
          <a:prstGeom prst="rect">
            <a:avLst/>
          </a:prstGeom>
          <a:noFill/>
        </p:spPr>
        <p:txBody>
          <a:bodyPr wrap="none" rtlCol="0">
            <a:spAutoFit/>
          </a:bodyPr>
          <a:lstStyle/>
          <a:p>
            <a:r>
              <a:rPr lang="en-US" dirty="0" smtClean="0"/>
              <a:t>Physical Attributes of E-mail</a:t>
            </a:r>
            <a:endParaRPr lang="en-US" dirty="0"/>
          </a:p>
        </p:txBody>
      </p:sp>
      <p:pic>
        <p:nvPicPr>
          <p:cNvPr id="12" name="Picture 11"/>
          <p:cNvPicPr/>
          <p:nvPr/>
        </p:nvPicPr>
        <p:blipFill rotWithShape="1">
          <a:blip r:embed="rId4">
            <a:extLst>
              <a:ext uri="{28A0092B-C50C-407E-A947-70E740481C1C}">
                <a14:useLocalDpi xmlns:a14="http://schemas.microsoft.com/office/drawing/2010/main" val="0"/>
              </a:ext>
            </a:extLst>
          </a:blip>
          <a:srcRect l="4167"/>
          <a:stretch/>
        </p:blipFill>
        <p:spPr bwMode="auto">
          <a:xfrm>
            <a:off x="4149746" y="1010092"/>
            <a:ext cx="3684143" cy="5847908"/>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7650283" y="2046941"/>
            <a:ext cx="1493718" cy="1169551"/>
          </a:xfrm>
          <a:prstGeom prst="rect">
            <a:avLst/>
          </a:prstGeom>
          <a:noFill/>
        </p:spPr>
        <p:txBody>
          <a:bodyPr wrap="square" rtlCol="0">
            <a:spAutoFit/>
          </a:bodyPr>
          <a:lstStyle/>
          <a:p>
            <a:r>
              <a:rPr lang="en-US" sz="1400" dirty="0" smtClean="0"/>
              <a:t>Height = number of e-mails</a:t>
            </a:r>
          </a:p>
          <a:p>
            <a:endParaRPr lang="en-US" sz="1400" dirty="0"/>
          </a:p>
          <a:p>
            <a:r>
              <a:rPr lang="en-US" sz="1400" dirty="0" err="1" smtClean="0"/>
              <a:t>Colour</a:t>
            </a:r>
            <a:r>
              <a:rPr lang="en-US" sz="1400" dirty="0" smtClean="0"/>
              <a:t>/Shading =</a:t>
            </a:r>
          </a:p>
          <a:p>
            <a:r>
              <a:rPr lang="en-US" sz="1400" dirty="0" smtClean="0"/>
              <a:t>Clusters</a:t>
            </a:r>
          </a:p>
        </p:txBody>
      </p:sp>
      <p:sp>
        <p:nvSpPr>
          <p:cNvPr id="13" name="TextBox 12"/>
          <p:cNvSpPr txBox="1"/>
          <p:nvPr/>
        </p:nvSpPr>
        <p:spPr>
          <a:xfrm>
            <a:off x="7650283" y="4295373"/>
            <a:ext cx="1493717" cy="1169551"/>
          </a:xfrm>
          <a:prstGeom prst="rect">
            <a:avLst/>
          </a:prstGeom>
          <a:noFill/>
        </p:spPr>
        <p:txBody>
          <a:bodyPr wrap="square" rtlCol="0">
            <a:spAutoFit/>
          </a:bodyPr>
          <a:lstStyle/>
          <a:p>
            <a:r>
              <a:rPr lang="en-US" sz="1400" dirty="0" smtClean="0"/>
              <a:t>Height = %</a:t>
            </a:r>
          </a:p>
          <a:p>
            <a:r>
              <a:rPr lang="en-US" sz="1400" dirty="0" smtClean="0"/>
              <a:t>of total e-mails</a:t>
            </a:r>
          </a:p>
          <a:p>
            <a:endParaRPr lang="en-US" sz="1400" dirty="0"/>
          </a:p>
          <a:p>
            <a:r>
              <a:rPr lang="en-US" sz="1400" dirty="0" err="1" smtClean="0"/>
              <a:t>Colour</a:t>
            </a:r>
            <a:r>
              <a:rPr lang="en-US" sz="1400" dirty="0" smtClean="0"/>
              <a:t>/Shading =</a:t>
            </a:r>
          </a:p>
          <a:p>
            <a:r>
              <a:rPr lang="en-US" sz="1400" dirty="0" smtClean="0"/>
              <a:t>Clusters</a:t>
            </a:r>
          </a:p>
        </p:txBody>
      </p:sp>
      <p:sp>
        <p:nvSpPr>
          <p:cNvPr id="14" name="Rectangle 13"/>
          <p:cNvSpPr/>
          <p:nvPr/>
        </p:nvSpPr>
        <p:spPr>
          <a:xfrm>
            <a:off x="3172543" y="0"/>
            <a:ext cx="5971457" cy="692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3304922" y="-272190"/>
            <a:ext cx="5794857" cy="1143000"/>
          </a:xfrm>
        </p:spPr>
        <p:txBody>
          <a:bodyPr>
            <a:normAutofit/>
          </a:bodyPr>
          <a:lstStyle/>
          <a:p>
            <a:r>
              <a:rPr lang="en-US" sz="2400" dirty="0" smtClean="0">
                <a:solidFill>
                  <a:schemeClr val="bg1"/>
                </a:solidFill>
              </a:rPr>
              <a:t>E-mail Cluster </a:t>
            </a:r>
            <a:r>
              <a:rPr lang="en-US" sz="2400" dirty="0" err="1" smtClean="0">
                <a:solidFill>
                  <a:schemeClr val="bg1"/>
                </a:solidFill>
              </a:rPr>
              <a:t>Visualisation</a:t>
            </a:r>
            <a:endParaRPr lang="en-US" sz="2400" dirty="0">
              <a:solidFill>
                <a:schemeClr val="bg1"/>
              </a:solidFill>
            </a:endParaRPr>
          </a:p>
        </p:txBody>
      </p:sp>
    </p:spTree>
    <p:extLst>
      <p:ext uri="{BB962C8B-B14F-4D97-AF65-F5344CB8AC3E}">
        <p14:creationId xmlns:p14="http://schemas.microsoft.com/office/powerpoint/2010/main" val="21981413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21667</TotalTime>
  <Words>1807</Words>
  <Application>Microsoft Macintosh PowerPoint</Application>
  <PresentationFormat>On-screen Show (4:3)</PresentationFormat>
  <Paragraphs>142</Paragraphs>
  <Slides>29</Slides>
  <Notes>26</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Information Visualization</vt:lpstr>
      <vt:lpstr>PowerPoint Presentation</vt:lpstr>
      <vt:lpstr>PowerPoint Presentation</vt:lpstr>
      <vt:lpstr>PowerPoint Presentation</vt:lpstr>
      <vt:lpstr>PowerPoint Presentation</vt:lpstr>
      <vt:lpstr>PowerPoint Presentation</vt:lpstr>
      <vt:lpstr>Changing Themes in a Text Corpus</vt:lpstr>
      <vt:lpstr>A ThemeRiver</vt:lpstr>
      <vt:lpstr>E-mail Cluster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Percentage of homes with &gt;acceptable Radon</vt:lpstr>
      <vt:lpstr>PowerPoint Presentation</vt:lpstr>
      <vt:lpstr>PowerPoint Presentation</vt:lpstr>
      <vt:lpstr>PowerPoint Presentation</vt:lpstr>
      <vt:lpstr>Top-down and Bottom-up Processes in Graph Perception</vt:lpstr>
      <vt:lpstr>PowerPoint Presentation</vt:lpstr>
      <vt:lpstr>PowerPoint Presentation</vt:lpstr>
      <vt:lpstr>PowerPoint Presentation</vt:lpstr>
      <vt:lpstr>PowerPoint Presentation</vt:lpstr>
    </vt:vector>
  </TitlesOfParts>
  <Company>University of Bath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Stephen Payne</dc:creator>
  <cp:lastModifiedBy>Stephen Payne</cp:lastModifiedBy>
  <cp:revision>33</cp:revision>
  <dcterms:created xsi:type="dcterms:W3CDTF">2014-03-25T07:56:52Z</dcterms:created>
  <dcterms:modified xsi:type="dcterms:W3CDTF">2017-05-04T10:37:22Z</dcterms:modified>
</cp:coreProperties>
</file>